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85" r:id="rId2"/>
    <p:sldMasterId id="2147483691" r:id="rId3"/>
    <p:sldMasterId id="2147483694" r:id="rId4"/>
    <p:sldMasterId id="2147483697" r:id="rId5"/>
    <p:sldMasterId id="2147483687" r:id="rId6"/>
    <p:sldMasterId id="2147483709" r:id="rId7"/>
  </p:sldMasterIdLst>
  <p:notesMasterIdLst>
    <p:notesMasterId r:id="rId25"/>
  </p:notesMasterIdLst>
  <p:handoutMasterIdLst>
    <p:handoutMasterId r:id="rId26"/>
  </p:handoutMasterIdLst>
  <p:sldIdLst>
    <p:sldId id="285" r:id="rId8"/>
    <p:sldId id="346" r:id="rId9"/>
    <p:sldId id="350" r:id="rId10"/>
    <p:sldId id="361" r:id="rId11"/>
    <p:sldId id="341" r:id="rId12"/>
    <p:sldId id="342" r:id="rId13"/>
    <p:sldId id="363" r:id="rId14"/>
    <p:sldId id="362" r:id="rId15"/>
    <p:sldId id="355" r:id="rId16"/>
    <p:sldId id="356" r:id="rId17"/>
    <p:sldId id="357" r:id="rId18"/>
    <p:sldId id="299" r:id="rId19"/>
    <p:sldId id="351" r:id="rId20"/>
    <p:sldId id="353" r:id="rId21"/>
    <p:sldId id="337" r:id="rId22"/>
    <p:sldId id="359" r:id="rId23"/>
    <p:sldId id="286" r:id="rId24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979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orient="horz" pos="1839">
          <p15:clr>
            <a:srgbClr val="A4A3A4"/>
          </p15:clr>
        </p15:guide>
        <p15:guide id="10" orient="horz" pos="2745">
          <p15:clr>
            <a:srgbClr val="A4A3A4"/>
          </p15:clr>
        </p15:guide>
        <p15:guide id="11" orient="horz" pos="3542">
          <p15:clr>
            <a:srgbClr val="A4A3A4"/>
          </p15:clr>
        </p15:guide>
        <p15:guide id="12" orient="horz" pos="945">
          <p15:clr>
            <a:srgbClr val="A4A3A4"/>
          </p15:clr>
        </p15:guide>
        <p15:guide id="13" orient="horz" pos="866">
          <p15:clr>
            <a:srgbClr val="A4A3A4"/>
          </p15:clr>
        </p15:guide>
        <p15:guide id="14" orient="horz" pos="556">
          <p15:clr>
            <a:srgbClr val="A4A3A4"/>
          </p15:clr>
        </p15:guide>
        <p15:guide id="15" orient="horz" pos="285">
          <p15:clr>
            <a:srgbClr val="A4A3A4"/>
          </p15:clr>
        </p15:guide>
        <p15:guide id="16" pos="2959">
          <p15:clr>
            <a:srgbClr val="A4A3A4"/>
          </p15:clr>
        </p15:guide>
        <p15:guide id="17" pos="5421">
          <p15:clr>
            <a:srgbClr val="A4A3A4"/>
          </p15:clr>
        </p15:guide>
        <p15:guide id="18" pos="703">
          <p15:clr>
            <a:srgbClr val="A4A3A4"/>
          </p15:clr>
        </p15:guide>
        <p15:guide id="19" pos="864">
          <p15:clr>
            <a:srgbClr val="A4A3A4"/>
          </p15:clr>
        </p15:guide>
        <p15:guide id="20" pos="1227">
          <p15:clr>
            <a:srgbClr val="A4A3A4"/>
          </p15:clr>
        </p15:guide>
        <p15:guide id="21" pos="1388">
          <p15:clr>
            <a:srgbClr val="A4A3A4"/>
          </p15:clr>
        </p15:guide>
        <p15:guide id="22" pos="1750">
          <p15:clr>
            <a:srgbClr val="A4A3A4"/>
          </p15:clr>
        </p15:guide>
        <p15:guide id="23" pos="1911">
          <p15:clr>
            <a:srgbClr val="A4A3A4"/>
          </p15:clr>
        </p15:guide>
        <p15:guide id="24" pos="2275">
          <p15:clr>
            <a:srgbClr val="A4A3A4"/>
          </p15:clr>
        </p15:guide>
        <p15:guide id="25" pos="2435">
          <p15:clr>
            <a:srgbClr val="A4A3A4"/>
          </p15:clr>
        </p15:guide>
        <p15:guide id="26" pos="2799">
          <p15:clr>
            <a:srgbClr val="A4A3A4"/>
          </p15:clr>
        </p15:guide>
        <p15:guide id="27" pos="3322">
          <p15:clr>
            <a:srgbClr val="A4A3A4"/>
          </p15:clr>
        </p15:guide>
        <p15:guide id="28" pos="3483">
          <p15:clr>
            <a:srgbClr val="A4A3A4"/>
          </p15:clr>
        </p15:guide>
        <p15:guide id="29" pos="3847">
          <p15:clr>
            <a:srgbClr val="A4A3A4"/>
          </p15:clr>
        </p15:guide>
        <p15:guide id="30" pos="4008">
          <p15:clr>
            <a:srgbClr val="A4A3A4"/>
          </p15:clr>
        </p15:guide>
        <p15:guide id="31" pos="4371">
          <p15:clr>
            <a:srgbClr val="A4A3A4"/>
          </p15:clr>
        </p15:guide>
        <p15:guide id="32" pos="4530">
          <p15:clr>
            <a:srgbClr val="A4A3A4"/>
          </p15:clr>
        </p15:guide>
        <p15:guide id="33" pos="4895">
          <p15:clr>
            <a:srgbClr val="A4A3A4"/>
          </p15:clr>
        </p15:guide>
        <p15:guide id="34" pos="5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C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10B11-C5F0-4E5D-81D9-E68C172E1E88}" v="5" dt="2021-03-24T08:53:58.795"/>
    <p1510:client id="{7282584E-4DFF-4BFB-8B08-09B0FDB12619}" v="13" dt="2021-03-24T11:45:58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9"/>
    <p:restoredTop sz="93190" autoAdjust="0"/>
  </p:normalViewPr>
  <p:slideViewPr>
    <p:cSldViewPr snapToGrid="0">
      <p:cViewPr varScale="1">
        <p:scale>
          <a:sx n="75" d="100"/>
          <a:sy n="75" d="100"/>
        </p:scale>
        <p:origin x="54" y="642"/>
      </p:cViewPr>
      <p:guideLst>
        <p:guide orient="horz" pos="2160"/>
        <p:guide pos="2880"/>
        <p:guide pos="5420"/>
        <p:guide pos="340"/>
        <p:guide orient="horz" pos="3974"/>
        <p:guide orient="horz" pos="341"/>
        <p:guide orient="horz" pos="3979"/>
        <p:guide orient="horz" pos="1248"/>
        <p:guide orient="horz" pos="1839"/>
        <p:guide orient="horz" pos="2745"/>
        <p:guide orient="horz" pos="3542"/>
        <p:guide orient="horz" pos="945"/>
        <p:guide orient="horz" pos="866"/>
        <p:guide orient="horz" pos="556"/>
        <p:guide orient="horz" pos="285"/>
        <p:guide pos="2959"/>
        <p:guide pos="5421"/>
        <p:guide pos="703"/>
        <p:guide pos="864"/>
        <p:guide pos="1227"/>
        <p:guide pos="1388"/>
        <p:guide pos="1750"/>
        <p:guide pos="1911"/>
        <p:guide pos="2275"/>
        <p:guide pos="2435"/>
        <p:guide pos="2799"/>
        <p:guide pos="3322"/>
        <p:guide pos="3483"/>
        <p:guide pos="3847"/>
        <p:guide pos="4008"/>
        <p:guide pos="4371"/>
        <p:guide pos="4530"/>
        <p:guide pos="4895"/>
        <p:guide pos="50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FA0D725D-F742-4A6F-ACD8-C7BF259E5F9B}" type="datetimeFigureOut">
              <a:rPr lang="ru-RU" smtClean="0"/>
              <a:pPr/>
              <a:t>09.09.2021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1" y="9721109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9BEE9394-ECE8-40A0-AB5C-4D506C3D27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7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3734887-B0A5-46AC-92FC-B244B671277D}" type="datetimeFigureOut">
              <a:rPr lang="ru-RU" smtClean="0"/>
              <a:pPr/>
              <a:t>09.09.2021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6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1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268831"/>
            <a:ext cx="4989513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мероприятия/название площадки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3"/>
            <a:ext cx="6399213" cy="1438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0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845148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6105197"/>
            <a:ext cx="4989513" cy="2114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260568" y="5157192"/>
            <a:ext cx="7430039" cy="507962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65272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6100240"/>
            <a:ext cx="561976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966680"/>
            <a:ext cx="4014788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9" y="1966679"/>
            <a:ext cx="3940174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99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8691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42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824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6100240"/>
            <a:ext cx="561976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966680"/>
            <a:ext cx="4014788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9" y="1966679"/>
            <a:ext cx="3940174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99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2994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42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6100240"/>
            <a:ext cx="561976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966682"/>
            <a:ext cx="4014788" cy="1639201"/>
          </a:xfrm>
          <a:prstGeom prst="rect">
            <a:avLst/>
          </a:prstGeom>
        </p:spPr>
        <p:txBody>
          <a:bodyPr lIns="0" tIns="0" rIns="0" bIns="0"/>
          <a:lstStyle>
            <a:lvl1pPr marL="171452" indent="-171452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9" y="1966682"/>
            <a:ext cx="3940174" cy="1639201"/>
          </a:xfrm>
          <a:prstGeom prst="rect">
            <a:avLst/>
          </a:prstGeom>
        </p:spPr>
        <p:txBody>
          <a:bodyPr lIns="0" tIns="0" rIns="0" bIns="0"/>
          <a:lstStyle>
            <a:lvl1pPr marL="171452" indent="-171452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3750288"/>
            <a:ext cx="4014788" cy="1639201"/>
          </a:xfrm>
          <a:prstGeom prst="rect">
            <a:avLst/>
          </a:prstGeom>
        </p:spPr>
        <p:txBody>
          <a:bodyPr lIns="0" tIns="0" rIns="0" bIns="0"/>
          <a:lstStyle>
            <a:lvl1pPr marL="171452" indent="-171452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9" y="3750288"/>
            <a:ext cx="3940174" cy="1639201"/>
          </a:xfrm>
          <a:prstGeom prst="rect">
            <a:avLst/>
          </a:prstGeom>
        </p:spPr>
        <p:txBody>
          <a:bodyPr lIns="0" tIns="0" rIns="0" bIns="0"/>
          <a:lstStyle>
            <a:lvl1pPr marL="171452" indent="-171452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35928"/>
      </p:ext>
    </p:extLst>
  </p:cSld>
  <p:clrMapOvr>
    <a:masterClrMapping/>
  </p:clrMapOvr>
  <p:transition spd="slow">
    <p:fade/>
  </p:transition>
  <p:hf hdr="0" ftr="0" dt="0"/>
  <p:extLst>
    <p:ext uri="{DCECCB84-F9BA-43D5-87BE-67443E8EF086}">
      <p15:sldGuideLst xmlns:p15="http://schemas.microsoft.com/office/powerpoint/2012/main">
        <p15:guide id="1" orient="horz" pos="442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66679"/>
            <a:ext cx="4014788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99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9" y="1966679"/>
            <a:ext cx="3940174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99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6100240"/>
            <a:ext cx="561976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639670"/>
            <a:ext cx="4014788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9" y="4634836"/>
            <a:ext cx="3940174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0942850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966679"/>
            <a:ext cx="4014788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6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966679"/>
            <a:ext cx="3940174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6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6100240"/>
            <a:ext cx="561976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498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966679"/>
            <a:ext cx="4860924" cy="1697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2" y="5979187"/>
            <a:ext cx="4860924" cy="3036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2" y="4712782"/>
            <a:ext cx="4860924" cy="12606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2" y="4107670"/>
            <a:ext cx="4860924" cy="303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2" y="4411282"/>
            <a:ext cx="4860924" cy="303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767160851"/>
      </p:ext>
    </p:extLst>
  </p:cSld>
  <p:clrMapOvr>
    <a:masterClrMapping/>
  </p:clrMapOvr>
  <p:transition spd="slow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338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6100240"/>
            <a:ext cx="561976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966680"/>
            <a:ext cx="4014788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9" y="1966679"/>
            <a:ext cx="3940174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99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1120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42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66679"/>
            <a:ext cx="4014788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99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9" y="1966679"/>
            <a:ext cx="3940174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99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6100240"/>
            <a:ext cx="561976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639670"/>
            <a:ext cx="4014788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9" y="4634836"/>
            <a:ext cx="3940174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58911669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6" y="454025"/>
            <a:ext cx="2717457" cy="10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24" r:id="rId2"/>
    <p:sldLayoutId id="2147483725" r:id="rId3"/>
    <p:sldLayoutId id="2147483726" r:id="rId4"/>
    <p:sldLayoutId id="214748372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4694" y="408156"/>
            <a:ext cx="1406964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54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6891" y="408156"/>
            <a:ext cx="1406964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8" r:id="rId2"/>
    <p:sldLayoutId id="21474837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54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7779" y="408156"/>
            <a:ext cx="1406964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13" r:id="rId3"/>
    <p:sldLayoutId id="21474837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542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7776" y="408156"/>
            <a:ext cx="1406964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542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72E3672-193C-4005-8150-65CA38EC29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160" y="3156725"/>
            <a:ext cx="8288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7">
              <a:defRPr/>
            </a:pPr>
            <a:r>
              <a:rPr lang="ru-RU" dirty="0">
                <a:solidFill>
                  <a:srgbClr val="293D6D"/>
                </a:solidFill>
              </a:rPr>
              <a:t>ТОСЭР «Железногорск»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E72E3672-193C-4005-8150-65CA38EC290C}"/>
              </a:ext>
            </a:extLst>
          </p:cNvPr>
          <p:cNvSpPr txBox="1">
            <a:spLocks/>
          </p:cNvSpPr>
          <p:nvPr/>
        </p:nvSpPr>
        <p:spPr>
          <a:xfrm>
            <a:off x="429710" y="5580673"/>
            <a:ext cx="6157776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Rosatom Light" pitchFamily="34" charset="-52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93D6D"/>
                </a:solidFill>
                <a:latin typeface="Arial" pitchFamily="34" charset="0"/>
                <a:cs typeface="Arial" pitchFamily="34" charset="0"/>
              </a:rPr>
              <a:t>Представитель АО «Атом-ТОР» на ТОСЭР Железногорск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081" y="5455284"/>
            <a:ext cx="401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93D6D"/>
                </a:solidFill>
                <a:latin typeface="Arial" pitchFamily="34" charset="0"/>
                <a:cs typeface="Arial" pitchFamily="34" charset="0"/>
              </a:rPr>
              <a:t>Панченко Андрей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95224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Разрешенные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ОКВЭДы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4" y="1473200"/>
            <a:ext cx="8467725" cy="333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 txBox="1">
            <a:spLocks/>
          </p:cNvSpPr>
          <p:nvPr/>
        </p:nvSpPr>
        <p:spPr>
          <a:xfrm>
            <a:off x="460242" y="4759788"/>
            <a:ext cx="7782057" cy="3302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При расширении ТОСЭР будут добавляться ОКВЭДы, необходимые нашим резидентам, кроме того проектом ФЗ предусмотрены все виды деятельности,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кроме запрещенных.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Получение статуса резидента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654388" y="1584609"/>
            <a:ext cx="7676812" cy="473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Для получения статуса резидента необходимо представить в УК «Атом-ТОР» бизнес-план и пакет стандартных документов.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После оценки проектного предложения УК принимает решение о соответствии резидента критериям и заключает соглашение о деятельности и уведомляет ФНС.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Резидент выполняет условия соглашения, а УК содействует его развитию и осуществляет контроль.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1617663"/>
            <a:ext cx="514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836863"/>
            <a:ext cx="514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4373563"/>
            <a:ext cx="514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Свободные площади промышленного парка 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70400" y="1401143"/>
            <a:ext cx="4368800" cy="248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algn="tl" rotWithShape="0">
              <a:prstClr val="black">
                <a:alpha val="38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32300" y="4127500"/>
          <a:ext cx="4495800" cy="1202443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Площадь, кв. 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Общая площадь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10 686,80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Полезная площадь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   8 930,58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Свободные площади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       5</a:t>
                      </a:r>
                      <a:r>
                        <a:rPr lang="ru-RU" sz="1200" b="1" i="0" u="none" strike="noStrike" baseline="0" dirty="0">
                          <a:solidFill>
                            <a:srgbClr val="C00000"/>
                          </a:solidFill>
                          <a:latin typeface="Arial"/>
                        </a:rPr>
                        <a:t> 078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 txBox="1">
            <a:spLocks/>
          </p:cNvSpPr>
          <p:nvPr/>
        </p:nvSpPr>
        <p:spPr>
          <a:xfrm>
            <a:off x="304800" y="3235788"/>
            <a:ext cx="4330701" cy="33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300" y="1378327"/>
            <a:ext cx="4216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Помещения блока №3:</a:t>
            </a:r>
          </a:p>
          <a:p>
            <a:pPr marL="342900" indent="-342900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Производственные (1 этаж):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Помещение №1, площадь– 55,74 кв. м., высота потолков – 8,25 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Помещение №2, площадь – 78,58 кв. м., высота потолков – 8,25 м.</a:t>
            </a:r>
          </a:p>
          <a:p>
            <a:pPr marL="342900" indent="-342900"/>
            <a:r>
              <a:rPr lang="ru-RU" sz="1600" b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Офисно-производственные</a:t>
            </a:r>
            <a:r>
              <a:rPr lang="ru-RU" sz="1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(2 этаж)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Помещение №1, площадь – 113,53 кв. м., высота потолков – 3 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Помещение №2, площадь – 192,86 кв. м., высота потолков – 3 м.</a:t>
            </a:r>
          </a:p>
          <a:p>
            <a:pPr marL="342900" indent="-342900"/>
            <a:endParaRPr lang="ru-RU" sz="1600" b="1" u="sng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/>
            <a:r>
              <a:rPr lang="ru-RU" sz="1600" b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Помещения блока №1:</a:t>
            </a:r>
          </a:p>
          <a:p>
            <a:pPr marL="342900" indent="-342900"/>
            <a:r>
              <a:rPr lang="ru-RU" sz="1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Производственные (освобождаются):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Помещение №1 (этаж 1), площадь – 2179 кв. м., высота потолков – 4,2 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Помещение №2 (этаж 2), площадь – 2 158 кв. м., высота потолков – 4,8 м.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Помещение №3 (этаж 3), площадь – 304,27 кв. м., высота потолков – 4,2 м. </a:t>
            </a:r>
          </a:p>
          <a:p>
            <a:pPr marL="342900" indent="-342900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/>
            <a:endParaRPr lang="ru-RU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Свободные земельные участки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5859" y="1617786"/>
            <a:ext cx="3530991" cy="3488787"/>
          </a:xfrm>
          <a:prstGeom prst="rect">
            <a:avLst/>
          </a:prstGeom>
        </p:spPr>
      </p:pic>
      <p:sp>
        <p:nvSpPr>
          <p:cNvPr id="25" name="object 11"/>
          <p:cNvSpPr txBox="1"/>
          <p:nvPr/>
        </p:nvSpPr>
        <p:spPr>
          <a:xfrm>
            <a:off x="2419308" y="2178464"/>
            <a:ext cx="11283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45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10,3</a:t>
            </a:r>
            <a:r>
              <a:rPr sz="1400" b="1" spc="-125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га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2411053" y="2461860"/>
            <a:ext cx="11283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45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14,1</a:t>
            </a:r>
            <a:r>
              <a:rPr sz="1400" b="1" spc="-125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га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13"/>
          <p:cNvSpPr txBox="1"/>
          <p:nvPr/>
        </p:nvSpPr>
        <p:spPr>
          <a:xfrm>
            <a:off x="758750" y="2183669"/>
            <a:ext cx="256122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3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24:58:0355001:894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14"/>
          <p:cNvSpPr txBox="1"/>
          <p:nvPr/>
        </p:nvSpPr>
        <p:spPr>
          <a:xfrm>
            <a:off x="758750" y="2462041"/>
            <a:ext cx="25752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3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24:58:0355001:890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2856030" y="5158101"/>
            <a:ext cx="2146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13"/>
          <p:cNvSpPr txBox="1"/>
          <p:nvPr/>
        </p:nvSpPr>
        <p:spPr>
          <a:xfrm>
            <a:off x="770472" y="1604543"/>
            <a:ext cx="603829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Из 10 участков ТОСЭР  8 заняты инфраструктурой, а  2 нижеуказанных доступны для резидентов. 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13"/>
          <p:cNvSpPr txBox="1"/>
          <p:nvPr/>
        </p:nvSpPr>
        <p:spPr>
          <a:xfrm>
            <a:off x="768131" y="2868291"/>
            <a:ext cx="6038293" cy="3854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Участки обеспечены внешней инфраструктурой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и коммуникациями.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b="1" spc="-30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На одном из участков находится здание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индустриального парка «Железногорск».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b="1" spc="-30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Подстанция «Город».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b="1" spc="-30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Магистральные сети: водоснабжение, КНС.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b="1" spc="-30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Вдоль площадки подходит автодорога  4 категории.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b="1" spc="-30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Расстояние до ж.д. тупиков составляет 3,5-5 км (3 штуки).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ru-RU" sz="1400" b="1" spc="-30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b="1" spc="-3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Площадь свободных земельных участков  составляет около 16 ГА (земли населенных пунктов,  для размещения промышленных объектов).</a:t>
            </a:r>
          </a:p>
        </p:txBody>
      </p:sp>
      <p:sp>
        <p:nvSpPr>
          <p:cNvPr id="41" name="Овал 40"/>
          <p:cNvSpPr/>
          <p:nvPr/>
        </p:nvSpPr>
        <p:spPr>
          <a:xfrm>
            <a:off x="5971930" y="3300046"/>
            <a:ext cx="309490" cy="3094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2" name="Овал 41"/>
          <p:cNvSpPr/>
          <p:nvPr/>
        </p:nvSpPr>
        <p:spPr>
          <a:xfrm>
            <a:off x="5625123" y="3870373"/>
            <a:ext cx="309490" cy="3094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3" name="Овал 42"/>
          <p:cNvSpPr/>
          <p:nvPr/>
        </p:nvSpPr>
        <p:spPr>
          <a:xfrm>
            <a:off x="6736079" y="2417298"/>
            <a:ext cx="309490" cy="3094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 useBgFill="1">
        <p:nvSpPr>
          <p:cNvPr id="44" name="Прямоугольник 43"/>
          <p:cNvSpPr/>
          <p:nvPr/>
        </p:nvSpPr>
        <p:spPr>
          <a:xfrm rot="18549834">
            <a:off x="6285957" y="3177330"/>
            <a:ext cx="324830" cy="14027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EC1504"/>
                </a:solidFill>
              </a:rPr>
              <a:t>3</a:t>
            </a:r>
          </a:p>
        </p:txBody>
      </p:sp>
      <p:sp useBgFill="1">
        <p:nvSpPr>
          <p:cNvPr id="45" name="Прямоугольник 44"/>
          <p:cNvSpPr/>
          <p:nvPr/>
        </p:nvSpPr>
        <p:spPr>
          <a:xfrm>
            <a:off x="4511443" y="3700020"/>
            <a:ext cx="324830" cy="19840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C1504"/>
                </a:solidFill>
              </a:rPr>
              <a:t>3</a:t>
            </a:r>
          </a:p>
        </p:txBody>
      </p:sp>
      <p:sp useBgFill="1">
        <p:nvSpPr>
          <p:cNvPr id="47" name="Прямоугольник 46"/>
          <p:cNvSpPr/>
          <p:nvPr/>
        </p:nvSpPr>
        <p:spPr>
          <a:xfrm rot="18549834">
            <a:off x="6302000" y="3009170"/>
            <a:ext cx="130749" cy="9444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EC1504"/>
                </a:solidFill>
              </a:rPr>
              <a:t>4</a:t>
            </a:r>
          </a:p>
        </p:txBody>
      </p:sp>
      <p:sp useBgFill="1">
        <p:nvSpPr>
          <p:cNvPr id="48" name="Прямоугольник 47"/>
          <p:cNvSpPr/>
          <p:nvPr/>
        </p:nvSpPr>
        <p:spPr>
          <a:xfrm>
            <a:off x="2822343" y="4230245"/>
            <a:ext cx="324830" cy="19840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EC1504"/>
                </a:solidFill>
              </a:rPr>
              <a:t>4</a:t>
            </a:r>
          </a:p>
        </p:txBody>
      </p:sp>
      <p:sp>
        <p:nvSpPr>
          <p:cNvPr id="49" name="Овал 48"/>
          <p:cNvSpPr/>
          <p:nvPr/>
        </p:nvSpPr>
        <p:spPr>
          <a:xfrm>
            <a:off x="3098555" y="2118946"/>
            <a:ext cx="309490" cy="3094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0" name="Овал 49"/>
          <p:cNvSpPr/>
          <p:nvPr/>
        </p:nvSpPr>
        <p:spPr>
          <a:xfrm>
            <a:off x="3107054" y="2455398"/>
            <a:ext cx="309490" cy="3094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4908550" y="2012950"/>
            <a:ext cx="3352800" cy="26035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908550" y="2089150"/>
            <a:ext cx="3352800" cy="260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4521200" y="4762500"/>
            <a:ext cx="3048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5308600" y="52197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5251450" y="3683000"/>
            <a:ext cx="958850" cy="1219200"/>
          </a:xfrm>
          <a:custGeom>
            <a:avLst/>
            <a:gdLst>
              <a:gd name="connsiteX0" fmla="*/ 495300 w 958850"/>
              <a:gd name="connsiteY0" fmla="*/ 0 h 1219200"/>
              <a:gd name="connsiteX1" fmla="*/ 958850 w 958850"/>
              <a:gd name="connsiteY1" fmla="*/ 133350 h 1219200"/>
              <a:gd name="connsiteX2" fmla="*/ 114300 w 958850"/>
              <a:gd name="connsiteY2" fmla="*/ 1219200 h 1219200"/>
              <a:gd name="connsiteX3" fmla="*/ 6350 w 958850"/>
              <a:gd name="connsiteY3" fmla="*/ 908050 h 1219200"/>
              <a:gd name="connsiteX4" fmla="*/ 0 w 958850"/>
              <a:gd name="connsiteY4" fmla="*/ 819150 h 1219200"/>
              <a:gd name="connsiteX5" fmla="*/ 6350 w 958850"/>
              <a:gd name="connsiteY5" fmla="*/ 717550 h 1219200"/>
              <a:gd name="connsiteX6" fmla="*/ 38100 w 958850"/>
              <a:gd name="connsiteY6" fmla="*/ 628650 h 1219200"/>
              <a:gd name="connsiteX7" fmla="*/ 495300 w 958850"/>
              <a:gd name="connsiteY7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850" h="1219200">
                <a:moveTo>
                  <a:pt x="495300" y="0"/>
                </a:moveTo>
                <a:lnTo>
                  <a:pt x="958850" y="133350"/>
                </a:lnTo>
                <a:lnTo>
                  <a:pt x="114300" y="1219200"/>
                </a:lnTo>
                <a:lnTo>
                  <a:pt x="6350" y="908050"/>
                </a:lnTo>
                <a:lnTo>
                  <a:pt x="0" y="819150"/>
                </a:lnTo>
                <a:lnTo>
                  <a:pt x="6350" y="717550"/>
                </a:lnTo>
                <a:lnTo>
                  <a:pt x="38100" y="628650"/>
                </a:lnTo>
                <a:lnTo>
                  <a:pt x="495300" y="0"/>
                </a:lnTo>
                <a:close/>
              </a:path>
            </a:pathLst>
          </a:custGeom>
          <a:solidFill>
            <a:schemeClr val="accent6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394450" y="1733550"/>
            <a:ext cx="1416050" cy="1416050"/>
          </a:xfrm>
          <a:custGeom>
            <a:avLst/>
            <a:gdLst>
              <a:gd name="connsiteX0" fmla="*/ 0 w 1416050"/>
              <a:gd name="connsiteY0" fmla="*/ 1085850 h 1416050"/>
              <a:gd name="connsiteX1" fmla="*/ 406400 w 1416050"/>
              <a:gd name="connsiteY1" fmla="*/ 527050 h 1416050"/>
              <a:gd name="connsiteX2" fmla="*/ 1416050 w 1416050"/>
              <a:gd name="connsiteY2" fmla="*/ 0 h 1416050"/>
              <a:gd name="connsiteX3" fmla="*/ 355600 w 1416050"/>
              <a:gd name="connsiteY3" fmla="*/ 1416050 h 1416050"/>
              <a:gd name="connsiteX4" fmla="*/ 0 w 1416050"/>
              <a:gd name="connsiteY4" fmla="*/ 10858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050" h="1416050">
                <a:moveTo>
                  <a:pt x="0" y="1085850"/>
                </a:moveTo>
                <a:lnTo>
                  <a:pt x="406400" y="527050"/>
                </a:lnTo>
                <a:lnTo>
                  <a:pt x="1416050" y="0"/>
                </a:lnTo>
                <a:lnTo>
                  <a:pt x="355600" y="1416050"/>
                </a:lnTo>
                <a:lnTo>
                  <a:pt x="0" y="1085850"/>
                </a:lnTo>
                <a:close/>
              </a:path>
            </a:pathLst>
          </a:custGeom>
          <a:solidFill>
            <a:schemeClr val="accent6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5797550" y="3219450"/>
            <a:ext cx="635000" cy="533400"/>
          </a:xfrm>
          <a:custGeom>
            <a:avLst/>
            <a:gdLst>
              <a:gd name="connsiteX0" fmla="*/ 292100 w 635000"/>
              <a:gd name="connsiteY0" fmla="*/ 0 h 533400"/>
              <a:gd name="connsiteX1" fmla="*/ 635000 w 635000"/>
              <a:gd name="connsiteY1" fmla="*/ 260350 h 533400"/>
              <a:gd name="connsiteX2" fmla="*/ 450850 w 635000"/>
              <a:gd name="connsiteY2" fmla="*/ 533400 h 533400"/>
              <a:gd name="connsiteX3" fmla="*/ 0 w 635000"/>
              <a:gd name="connsiteY3" fmla="*/ 406400 h 533400"/>
              <a:gd name="connsiteX4" fmla="*/ 292100 w 6350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533400">
                <a:moveTo>
                  <a:pt x="292100" y="0"/>
                </a:moveTo>
                <a:lnTo>
                  <a:pt x="635000" y="260350"/>
                </a:lnTo>
                <a:lnTo>
                  <a:pt x="450850" y="533400"/>
                </a:lnTo>
                <a:lnTo>
                  <a:pt x="0" y="406400"/>
                </a:lnTo>
                <a:lnTo>
                  <a:pt x="292100" y="0"/>
                </a:lnTo>
                <a:close/>
              </a:path>
            </a:pathLst>
          </a:custGeom>
          <a:solidFill>
            <a:schemeClr val="accent6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V="1">
            <a:off x="6940550" y="2749550"/>
            <a:ext cx="1003300" cy="2032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Прямоугольник 36"/>
          <p:cNvSpPr/>
          <p:nvPr/>
        </p:nvSpPr>
        <p:spPr>
          <a:xfrm rot="18549834" flipH="1">
            <a:off x="6164514" y="3458331"/>
            <a:ext cx="157155" cy="7618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EC1504"/>
              </a:solidFill>
            </a:endParaRPr>
          </a:p>
        </p:txBody>
      </p:sp>
      <p:sp useBgFill="1">
        <p:nvSpPr>
          <p:cNvPr id="38" name="Прямоугольник 37"/>
          <p:cNvSpPr/>
          <p:nvPr/>
        </p:nvSpPr>
        <p:spPr>
          <a:xfrm rot="18549834">
            <a:off x="6000506" y="3477460"/>
            <a:ext cx="45719" cy="12312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EC1504"/>
                </a:solidFill>
              </a:rPr>
              <a:t>3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rot="10800000" flipV="1">
            <a:off x="6477000" y="3467100"/>
            <a:ext cx="939800" cy="1270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6083300" y="3708400"/>
            <a:ext cx="1320800" cy="4064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53300" y="3390900"/>
            <a:ext cx="1511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Свободные земельные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Инфраструктура, доступная резидентам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84200" y="1358900"/>
          <a:ext cx="8331199" cy="4635499"/>
        </p:xfrm>
        <a:graphic>
          <a:graphicData uri="http://schemas.openxmlformats.org/drawingml/2006/table">
            <a:tbl>
              <a:tblPr/>
              <a:tblGrid>
                <a:gridCol w="288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ИНФРАСТРУКТУРА</a:t>
                      </a:r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МОЩНОСТЬ</a:t>
                      </a:r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70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ЭЛЕКТРОСНАБЖЕНИЕ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7045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подстанция ПС Город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60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МВт </a:t>
                      </a:r>
                      <a:endParaRPr lang="ru-RU" sz="1000" b="0" i="0" u="none" strike="noStrike">
                        <a:solidFill>
                          <a:srgbClr val="1F497D"/>
                        </a:solidFill>
                        <a:latin typeface="Maiandra GD"/>
                      </a:endParaRP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сети электроснабжения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110/35/6-10/0,4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кВт </a:t>
                      </a:r>
                      <a:endParaRPr lang="ru-RU" sz="1000" b="0" i="0" u="none" strike="noStrike">
                        <a:solidFill>
                          <a:srgbClr val="1F497D"/>
                        </a:solidFill>
                        <a:latin typeface="Maiandra GD"/>
                      </a:endParaRP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категория надежности  электроснабжения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II, III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Мощность ГПП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2*60 000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кВА </a:t>
                      </a:r>
                      <a:endParaRPr lang="ru-RU" sz="1000" b="0" i="0" u="none" strike="noStrike">
                        <a:solidFill>
                          <a:srgbClr val="1F497D"/>
                        </a:solidFill>
                        <a:latin typeface="Maiandra GD"/>
                      </a:endParaRP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свободная мощность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35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МВт </a:t>
                      </a:r>
                      <a:endParaRPr lang="ru-RU" sz="1000" b="0" i="0" u="none" strike="noStrike">
                        <a:solidFill>
                          <a:srgbClr val="1F497D"/>
                        </a:solidFill>
                        <a:latin typeface="Maiandra GD"/>
                      </a:endParaRP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70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ТЕПЛОСНАБЖЕНИЕ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7045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центральный тепловой пункт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39,95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Гкал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/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ч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.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свободная тепловая мощность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36,28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Гкал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/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ч </a:t>
                      </a:r>
                      <a:endParaRPr lang="ru-RU" sz="1000" b="0" i="0" u="none" strike="noStrike">
                        <a:solidFill>
                          <a:srgbClr val="1F497D"/>
                        </a:solidFill>
                        <a:latin typeface="Maiandra GD"/>
                      </a:endParaRP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тепловые сети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ДУ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700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мм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-1000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мм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7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ВОДОСНАБЖЕНИЕ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7045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водозабор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1872 м3/час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свободная мощность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321,08 м3/час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70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ВОДООТВЕДЕНИЕ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7045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пожарные резервуары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2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шт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.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резервуары ливневых стоков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4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шт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.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1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канализационная насосная станция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2 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шт</a:t>
                      </a:r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Maiandra GD"/>
                        </a:rPr>
                        <a:t>.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45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1F497D"/>
                          </a:solidFill>
                          <a:latin typeface="Arial"/>
                        </a:rPr>
                        <a:t>система очистки ливневых стоков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1F497D"/>
                          </a:solidFill>
                          <a:latin typeface="Maiandra GD"/>
                        </a:rPr>
                        <a:t>3 </a:t>
                      </a:r>
                      <a:r>
                        <a:rPr lang="ru-RU" sz="10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шт</a:t>
                      </a:r>
                      <a:r>
                        <a:rPr lang="ru-RU" sz="1000" b="0" i="0" u="none" strike="noStrike" dirty="0">
                          <a:solidFill>
                            <a:srgbClr val="1F497D"/>
                          </a:solidFill>
                          <a:latin typeface="Maiandra GD"/>
                        </a:rPr>
                        <a:t>. </a:t>
                      </a:r>
                    </a:p>
                  </a:txBody>
                  <a:tcPr marL="7829" marR="7829" marT="78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481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Карта изменение границ ТОСЭР: 3 варианта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38288"/>
            <a:ext cx="64389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4381500" y="5384800"/>
            <a:ext cx="508000" cy="50800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1200" y="5168900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rgbClr val="333333"/>
                </a:solidFill>
              </a:rPr>
              <a:t>ООО «</a:t>
            </a:r>
            <a:r>
              <a:rPr lang="ru-RU" sz="1100" b="1" dirty="0" err="1">
                <a:solidFill>
                  <a:srgbClr val="333333"/>
                </a:solidFill>
              </a:rPr>
              <a:t>Бит-ривер</a:t>
            </a:r>
            <a:r>
              <a:rPr lang="ru-RU" sz="1100" b="1" dirty="0">
                <a:solidFill>
                  <a:srgbClr val="333333"/>
                </a:solidFill>
              </a:rPr>
              <a:t>»</a:t>
            </a:r>
          </a:p>
        </p:txBody>
      </p:sp>
      <p:sp>
        <p:nvSpPr>
          <p:cNvPr id="7" name="Овал 6"/>
          <p:cNvSpPr/>
          <p:nvPr/>
        </p:nvSpPr>
        <p:spPr>
          <a:xfrm flipH="1" flipV="1">
            <a:off x="4170680" y="5918200"/>
            <a:ext cx="172719" cy="139699"/>
          </a:xfrm>
          <a:prstGeom prst="ellipse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8441839">
            <a:off x="3220694" y="4041282"/>
            <a:ext cx="1937262" cy="457174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9100" y="1574801"/>
            <a:ext cx="2363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/>
              <a:t> черные области – вариант</a:t>
            </a:r>
          </a:p>
          <a:p>
            <a:r>
              <a:rPr lang="ru-RU" sz="1200" dirty="0"/>
              <a:t>вступления в ТОСЭР компаниями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 синие – </a:t>
            </a:r>
            <a:r>
              <a:rPr lang="ru-RU" sz="1200" dirty="0" err="1">
                <a:solidFill>
                  <a:srgbClr val="002060"/>
                </a:solidFill>
              </a:rPr>
              <a:t>промзоной</a:t>
            </a:r>
            <a:endParaRPr lang="ru-RU" sz="12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rgbClr val="C00000"/>
                </a:solidFill>
              </a:rPr>
              <a:t> красные линии – весь город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8441839">
            <a:off x="4309342" y="2405012"/>
            <a:ext cx="1937262" cy="576068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6068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Процедура получения статуса резидента через изменение границ ТОСЭР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 txBox="1">
            <a:spLocks/>
          </p:cNvSpPr>
          <p:nvPr/>
        </p:nvSpPr>
        <p:spPr>
          <a:xfrm>
            <a:off x="304800" y="3235788"/>
            <a:ext cx="4330701" cy="33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54388" y="1584609"/>
            <a:ext cx="8222912" cy="564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Создание концепции проекта (краткое описание проекта) и 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его обсуждение с АО «Атом ТОР» (УК).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Заключение соглашения о сотрудничестве с УК.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Подготовка упрощенной версии бизнес-плана для формирования заявки в Правительство РФ.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Заключение потенциальным резидентом соглашения с Минэкономразвития РФ.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Получение Постановление Правительства РФ об изменении границ ТОСЭР.*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Актуализация бизнес-плана и добавление блока «Маркетинг».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ru-RU"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Заключение соглашения об осуществлении деятельности на территории ТОСЭР «Железногорск» с УК.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endParaRPr lang="ru-RU" sz="12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ru-RU" sz="12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   * Резиденту нужно только представить бизнес-план и пакет документов, все остальные документы и действия осуществляет УК.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endParaRPr lang="ru-RU" sz="2000" spc="95" dirty="0">
              <a:solidFill>
                <a:srgbClr val="1B3D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">
            <a:extLst>
              <a:ext uri="{FF2B5EF4-FFF2-40B4-BE49-F238E27FC236}">
                <a16:creationId xmlns:a16="http://schemas.microsoft.com/office/drawing/2014/main" id="{E5A699A5-3696-4F90-8E96-5F0D4482E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978" y="3252386"/>
            <a:ext cx="6693650" cy="735414"/>
          </a:xfrm>
        </p:spPr>
        <p:txBody>
          <a:bodyPr/>
          <a:lstStyle/>
          <a:p>
            <a:r>
              <a:rPr lang="ru-RU" sz="3601" dirty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081" y="5455284"/>
            <a:ext cx="5686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93D6D"/>
                </a:solidFill>
                <a:latin typeface="Arial" pitchFamily="34" charset="0"/>
                <a:cs typeface="Arial" pitchFamily="34" charset="0"/>
              </a:rPr>
              <a:t>Панченко Андрей Владимирович, +79131862280</a:t>
            </a:r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E72E3672-193C-4005-8150-65CA38EC290C}"/>
              </a:ext>
            </a:extLst>
          </p:cNvPr>
          <p:cNvSpPr txBox="1">
            <a:spLocks/>
          </p:cNvSpPr>
          <p:nvPr/>
        </p:nvSpPr>
        <p:spPr>
          <a:xfrm>
            <a:off x="429710" y="5580673"/>
            <a:ext cx="6157776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Rosatom Light" pitchFamily="34" charset="-52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93D6D"/>
                </a:solidFill>
                <a:latin typeface="Arial" pitchFamily="34" charset="0"/>
                <a:cs typeface="Arial" pitchFamily="34" charset="0"/>
              </a:rPr>
              <a:t>Представитель АО «Атом-ТОР» на ТОСЭР Железногорск</a:t>
            </a:r>
          </a:p>
        </p:txBody>
      </p:sp>
    </p:spTree>
    <p:extLst>
      <p:ext uri="{BB962C8B-B14F-4D97-AF65-F5344CB8AC3E}">
        <p14:creationId xmlns:p14="http://schemas.microsoft.com/office/powerpoint/2010/main" val="21219391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7900" y="4187736"/>
            <a:ext cx="383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расстояние до аэропорта «Емельяново» – 80 км;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расстояние до Красноярска – 60 км,    до Москвы – 3 380 км;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ж.д. ветка заходит в город; </a:t>
            </a: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автомобильных трасс Р-255 и Р257 – 23 км.</a:t>
            </a: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ТОСЭР Железногорск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190" y="1375086"/>
            <a:ext cx="434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ТОСЭР создана в соответствии 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постановлением Правительства РФ от 06 февраля 2018 г. № 114.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652" y="1969455"/>
            <a:ext cx="45106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 основан в 1954 г., площадь – 45 667 ГА.</a:t>
            </a: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62109BC-C894-4144-8CE1-801AB9D6CF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49800" y="1405494"/>
            <a:ext cx="3581400" cy="32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16717" y="2341348"/>
            <a:ext cx="447118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3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Население – 93 тыс. человек, в т.ч. трудоспособное  – 51,5 тыс. человек.</a:t>
            </a: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ЗАТО «Железногорск» присутствуют  госкорпорации «Росатом» и «Роскосмос».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4289426"/>
            <a:ext cx="330200" cy="3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196" y="5953125"/>
            <a:ext cx="417104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350" y="5341938"/>
            <a:ext cx="603250" cy="4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3" y="4811713"/>
            <a:ext cx="4079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5194300" y="5016500"/>
            <a:ext cx="347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Железногорск – это закрытое административно- территориальное образование, со статусом городского округа.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7389" y="5016501"/>
            <a:ext cx="696911" cy="9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386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Текущие резиденты ТОСЭР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599" y="1422399"/>
          <a:ext cx="8712201" cy="5362548"/>
        </p:xfrm>
        <a:graphic>
          <a:graphicData uri="http://schemas.openxmlformats.org/drawingml/2006/table">
            <a:tbl>
              <a:tblPr/>
              <a:tblGrid>
                <a:gridCol w="39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5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1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Проект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Сумма инвестиций,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Количество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соглашения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Статус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млн. руб.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раб. мест план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ООО «ЭЛЕКТРИКУС»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 Производство электрических зарядных станций для быстрого заряда аккумуляторных батарей автомобильного транспорта на электрической тяге.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12,5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02.08.2019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В 2020 году выпущено 5 станций, в 2021 план 20.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ООО «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а-Рокс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 Производство каустического доломита (первая очередь) и стекломагниевых листов (вторая очередь).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41,2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23.09.2019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Заканчивается монтаж оборудования (первой очереди – запуск  август, вторая очередь – идет</a:t>
                      </a:r>
                      <a:r>
                        <a:rPr lang="ru-RU" sz="1200" b="0" i="0" u="none" strike="noStrike" baseline="0" dirty="0">
                          <a:solidFill>
                            <a:srgbClr val="002060"/>
                          </a:solidFill>
                          <a:latin typeface="Arial"/>
                        </a:rPr>
                        <a:t> выделение земли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).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ООО «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Сибор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Производство универсальных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грануляторов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06.07.2020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Собран опытный образец, идет патентование запуск  июль - август 2021. 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ООО «Атом  знак»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Производство знаков безопасности ГОСТ, дорожных знаков, знаков промышленной безопасности.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41,66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21.01.2021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Идет производство.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ООО «Система»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Производство  вентиляции, металлоконструкций.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2,7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04.02.2021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Идет производство.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ООО «НПЦ «Малые космические аппараты»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Производство наземных станций спутниковой связи.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4,3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29.06.2021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Проектирование.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457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Всего 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105,66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05" marR="4405" marT="4405" marB="0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3" y="7973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Преимущества резидентов ТОСЭР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700" y="1264335"/>
            <a:ext cx="7734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Преимущества ТОСЭР: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 льготы.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Льготные сроки проверок.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Свободная таможенная зона.*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Заявительный порядок возврата НДС.**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4000" y="2293035"/>
            <a:ext cx="4991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Преимущества управляющей компании индустриального  парка в ТОСЭР: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Заключение договоров аренды земли и недвижимого имущества (зданий, помещений)  без торгов, на длительный срок.</a:t>
            </a:r>
          </a:p>
          <a:p>
            <a:pPr marL="342900" indent="-342900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85896" y="1422400"/>
            <a:ext cx="3816804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4104144"/>
            <a:ext cx="85979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  Пониженные ставки арендной платы за землю (40% от рыночной стоимости) и за недвижимое имущество (50%).</a:t>
            </a:r>
          </a:p>
          <a:p>
            <a:pPr marL="342900" indent="-342900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  Передача УК не профильных функций (обслуживание, инфраструктура).**</a:t>
            </a:r>
          </a:p>
          <a:p>
            <a:pPr marL="342900" indent="-342900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  Содействие в получении федеральных, региональных, местных льгот. </a:t>
            </a:r>
          </a:p>
          <a:p>
            <a:pPr marL="342900" indent="-342900">
              <a:buAutoNum type="arabicPeriod" startAt="6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Содействие в привлечении финансирования. Налаженные связи с инвесторами,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девелоуперами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институтами развития.</a:t>
            </a:r>
          </a:p>
          <a:p>
            <a:pPr marL="342900" indent="-342900">
              <a:buAutoNum type="arabicPeriod" startAt="6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Упрощенные процедуры строительства. **</a:t>
            </a:r>
          </a:p>
          <a:p>
            <a:pPr marL="342900" indent="-342900">
              <a:buAutoNum type="arabicPeriod" startAt="6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Упрощенные процедуры размещения и строительства инфраструктуры.**</a:t>
            </a:r>
          </a:p>
          <a:p>
            <a:pPr marL="342900" indent="-342900">
              <a:buAutoNum type="arabicPeriod" startAt="6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бухгалтерских, юридических услуг, услуг таможенного оформления. **</a:t>
            </a:r>
          </a:p>
          <a:p>
            <a:pPr marL="342900" indent="-342900">
              <a:buAutoNum type="arabicPeriod" startAt="6"/>
            </a:pPr>
            <a:endParaRPr lang="ru-RU" sz="17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6"/>
            </a:pPr>
            <a:endParaRPr lang="ru-RU" sz="17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/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3300" y="3931335"/>
            <a:ext cx="4000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По заявлению и за счет резидента. ** Механизм прорабатывается.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958" y="919321"/>
            <a:ext cx="4354425" cy="347001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Преференции на ТОР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32F2F7-19D5-471B-9B7D-9E0AF1C8E5CD}"/>
              </a:ext>
            </a:extLst>
          </p:cNvPr>
          <p:cNvSpPr txBox="1"/>
          <p:nvPr/>
        </p:nvSpPr>
        <p:spPr>
          <a:xfrm>
            <a:off x="276420" y="1350407"/>
            <a:ext cx="4601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Сравнительная характеристика налоговых льгот</a:t>
            </a:r>
          </a:p>
        </p:txBody>
      </p:sp>
      <p:grpSp>
        <p:nvGrpSpPr>
          <p:cNvPr id="2" name="Группа 2">
            <a:extLst>
              <a:ext uri="{FF2B5EF4-FFF2-40B4-BE49-F238E27FC236}">
                <a16:creationId xmlns:a16="http://schemas.microsoft.com/office/drawing/2014/main" id="{485F1857-1D6B-49A1-91AC-80E6C09B6E17}"/>
              </a:ext>
            </a:extLst>
          </p:cNvPr>
          <p:cNvGrpSpPr/>
          <p:nvPr/>
        </p:nvGrpSpPr>
        <p:grpSpPr>
          <a:xfrm>
            <a:off x="394308" y="4888111"/>
            <a:ext cx="4175998" cy="1476210"/>
            <a:chOff x="329459" y="3700100"/>
            <a:chExt cx="4175998" cy="187165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2D44FEC-FFDA-4679-8538-24338EBCAD42}"/>
                </a:ext>
              </a:extLst>
            </p:cNvPr>
            <p:cNvSpPr txBox="1"/>
            <p:nvPr/>
          </p:nvSpPr>
          <p:spPr>
            <a:xfrm>
              <a:off x="346131" y="3700100"/>
              <a:ext cx="4159326" cy="1521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Имущество и земельные участки предоставляются </a:t>
              </a:r>
              <a:r>
                <a:rPr lang="ru-RU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 конкурса.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Размер арендной платы в год</a:t>
              </a:r>
              <a:b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= площадь * ставка арендной платы * </a:t>
              </a:r>
              <a:r>
                <a:rPr lang="ru-RU" sz="1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0,5.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арендной платы за земельный участок </a:t>
              </a:r>
              <a:b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ru-RU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2 % от кадастровой стоимости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0,4.</a:t>
              </a:r>
              <a:endParaRPr lang="ru-RU" sz="1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22">
              <a:extLst>
                <a:ext uri="{FF2B5EF4-FFF2-40B4-BE49-F238E27FC236}">
                  <a16:creationId xmlns:a16="http://schemas.microsoft.com/office/drawing/2014/main" id="{AB4E0380-0342-4E31-A521-49A1989FCC42}"/>
                </a:ext>
              </a:extLst>
            </p:cNvPr>
            <p:cNvSpPr/>
            <p:nvPr/>
          </p:nvSpPr>
          <p:spPr>
            <a:xfrm rot="5400000" flipV="1">
              <a:off x="-562952" y="4633623"/>
              <a:ext cx="1830543" cy="457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">
            <a:extLst>
              <a:ext uri="{FF2B5EF4-FFF2-40B4-BE49-F238E27FC236}">
                <a16:creationId xmlns:a16="http://schemas.microsoft.com/office/drawing/2014/main" id="{84F62896-E39B-45B0-80AE-4EE6DE452D8D}"/>
              </a:ext>
            </a:extLst>
          </p:cNvPr>
          <p:cNvGrpSpPr/>
          <p:nvPr/>
        </p:nvGrpSpPr>
        <p:grpSpPr>
          <a:xfrm>
            <a:off x="372337" y="1717774"/>
            <a:ext cx="8453710" cy="2524026"/>
            <a:chOff x="319174" y="919309"/>
            <a:chExt cx="8453710" cy="2524026"/>
          </a:xfrm>
        </p:grpSpPr>
        <p:grpSp>
          <p:nvGrpSpPr>
            <p:cNvPr id="7" name="Группа 7">
              <a:extLst>
                <a:ext uri="{FF2B5EF4-FFF2-40B4-BE49-F238E27FC236}">
                  <a16:creationId xmlns:a16="http://schemas.microsoft.com/office/drawing/2014/main" id="{92DF055C-C30F-42D5-A3E0-6137DB4C7203}"/>
                </a:ext>
              </a:extLst>
            </p:cNvPr>
            <p:cNvGrpSpPr/>
            <p:nvPr/>
          </p:nvGrpSpPr>
          <p:grpSpPr>
            <a:xfrm>
              <a:off x="319174" y="926918"/>
              <a:ext cx="4143915" cy="2516417"/>
              <a:chOff x="675847" y="1107813"/>
              <a:chExt cx="6649146" cy="2449276"/>
            </a:xfrm>
          </p:grpSpPr>
          <p:sp>
            <p:nvSpPr>
              <p:cNvPr id="9" name="Скругленный прямоугольник 6">
                <a:extLst>
                  <a:ext uri="{FF2B5EF4-FFF2-40B4-BE49-F238E27FC236}">
                    <a16:creationId xmlns:a16="http://schemas.microsoft.com/office/drawing/2014/main" id="{08B450AD-C010-4D96-A81F-E75A77203E4E}"/>
                  </a:ext>
                </a:extLst>
              </p:cNvPr>
              <p:cNvSpPr/>
              <p:nvPr/>
            </p:nvSpPr>
            <p:spPr>
              <a:xfrm>
                <a:off x="675847" y="1107813"/>
                <a:ext cx="6568437" cy="2449276"/>
              </a:xfrm>
              <a:prstGeom prst="roundRect">
                <a:avLst>
                  <a:gd name="adj" fmla="val 5655"/>
                </a:avLst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035A05B0-B30E-4097-AC27-D22C3C290867}"/>
                  </a:ext>
                </a:extLst>
              </p:cNvPr>
              <p:cNvSpPr/>
              <p:nvPr/>
            </p:nvSpPr>
            <p:spPr>
              <a:xfrm>
                <a:off x="1052579" y="1584712"/>
                <a:ext cx="1051306" cy="63771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lIns="0" tIns="72000" rIns="0" bIns="0" anchor="ctr">
                <a:noAutofit/>
              </a:bodyPr>
              <a:lstStyle/>
              <a:p>
                <a:pPr algn="ctr" defTabSz="457203">
                  <a:lnSpc>
                    <a:spcPts val="1774"/>
                  </a:lnSpc>
                  <a:spcBef>
                    <a:spcPts val="675"/>
                  </a:spcBef>
                  <a:defRPr/>
                </a:pPr>
                <a:endParaRPr lang="ru-RU" sz="14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Прямоугольник с двумя скругленными соседними углами 10">
                <a:extLst>
                  <a:ext uri="{FF2B5EF4-FFF2-40B4-BE49-F238E27FC236}">
                    <a16:creationId xmlns:a16="http://schemas.microsoft.com/office/drawing/2014/main" id="{463B3C9C-069A-4923-936C-99EDC045AE79}"/>
                  </a:ext>
                </a:extLst>
              </p:cNvPr>
              <p:cNvSpPr/>
              <p:nvPr/>
            </p:nvSpPr>
            <p:spPr>
              <a:xfrm>
                <a:off x="686984" y="1109829"/>
                <a:ext cx="6552634" cy="337205"/>
              </a:xfrm>
              <a:prstGeom prst="round2SameRect">
                <a:avLst>
                  <a:gd name="adj1" fmla="val 36050"/>
                  <a:gd name="adj2" fmla="val 0"/>
                </a:avLst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tIns="0" anchor="ctr">
                <a:noAutofit/>
              </a:bodyPr>
              <a:lstStyle/>
              <a:p>
                <a:pPr algn="ctr">
                  <a:lnSpc>
                    <a:spcPts val="1774"/>
                  </a:lnSpc>
                  <a:spcBef>
                    <a:spcPts val="675"/>
                  </a:spcBef>
                  <a:defRPr/>
                </a:pPr>
                <a:r>
                  <a:rPr lang="ru-RU" alt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резидентов ТОР</a:t>
                </a:r>
              </a:p>
            </p:txBody>
          </p:sp>
          <p:sp>
            <p:nvSpPr>
              <p:cNvPr id="22" name="object 18">
                <a:extLst>
                  <a:ext uri="{FF2B5EF4-FFF2-40B4-BE49-F238E27FC236}">
                    <a16:creationId xmlns:a16="http://schemas.microsoft.com/office/drawing/2014/main" id="{9347F6C0-455E-41F6-B411-3DE72BB6B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6254" y="2273729"/>
                <a:ext cx="1729059" cy="671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538163" indent="6731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algn="ctr">
                  <a:spcBef>
                    <a:spcPts val="95"/>
                  </a:spcBef>
                </a:pPr>
                <a: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Налог </a:t>
                </a:r>
                <a:b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прибыль</a:t>
                </a:r>
                <a:b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0-5 лет – 5%,</a:t>
                </a:r>
              </a:p>
              <a:p>
                <a:pPr marL="0" indent="0" algn="ctr">
                  <a:spcBef>
                    <a:spcPts val="95"/>
                  </a:spcBef>
                </a:pPr>
                <a:r>
                  <a:rPr lang="ru-RU" sz="1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6-10 лет – 12%</a:t>
                </a:r>
              </a:p>
            </p:txBody>
          </p:sp>
          <p:sp>
            <p:nvSpPr>
              <p:cNvPr id="23" name="object 34">
                <a:extLst>
                  <a:ext uri="{FF2B5EF4-FFF2-40B4-BE49-F238E27FC236}">
                    <a16:creationId xmlns:a16="http://schemas.microsoft.com/office/drawing/2014/main" id="{465E98B0-945E-463B-B957-50D7F7150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1744" y="2290610"/>
                <a:ext cx="1545828" cy="659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1243013" indent="-14287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5081" indent="0" algn="ctr">
                  <a:spcBef>
                    <a:spcPts val="254"/>
                  </a:spcBef>
                </a:pPr>
                <a: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Налог </a:t>
                </a:r>
                <a:b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землю</a:t>
                </a:r>
                <a:b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течение </a:t>
                </a:r>
                <a:br>
                  <a:rPr lang="ru-RU" sz="1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0-10  лет -0%.</a:t>
                </a:r>
              </a:p>
            </p:txBody>
          </p:sp>
          <p:sp>
            <p:nvSpPr>
              <p:cNvPr id="24" name="object 34">
                <a:extLst>
                  <a:ext uri="{FF2B5EF4-FFF2-40B4-BE49-F238E27FC236}">
                    <a16:creationId xmlns:a16="http://schemas.microsoft.com/office/drawing/2014/main" id="{D92E2A6C-0019-4E2B-A3DB-2AD228277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7106" y="2327573"/>
                <a:ext cx="1897887" cy="50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1243013" indent="-14287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algn="ctr">
                  <a:spcBef>
                    <a:spcPts val="95"/>
                  </a:spcBef>
                </a:pPr>
                <a: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Налог </a:t>
                </a:r>
                <a:b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имущество</a:t>
                </a:r>
              </a:p>
              <a:p>
                <a:pPr marL="0" indent="0" algn="ctr">
                  <a:spcBef>
                    <a:spcPts val="91"/>
                  </a:spcBef>
                </a:pPr>
                <a:r>
                  <a:rPr lang="ru-RU" sz="1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0-10 лет – 0%, </a:t>
                </a:r>
              </a:p>
            </p:txBody>
          </p:sp>
          <p:sp>
            <p:nvSpPr>
              <p:cNvPr id="25" name="object 18">
                <a:extLst>
                  <a:ext uri="{FF2B5EF4-FFF2-40B4-BE49-F238E27FC236}">
                    <a16:creationId xmlns:a16="http://schemas.microsoft.com/office/drawing/2014/main" id="{741146C4-C303-486E-8BA2-FE960A0680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123" y="2250912"/>
                <a:ext cx="1654949" cy="659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538163" indent="6731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5715" indent="0" algn="ctr">
                  <a:spcBef>
                    <a:spcPts val="95"/>
                  </a:spcBef>
                </a:pPr>
                <a: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Общий размер страховых взносов </a:t>
                </a:r>
                <a:b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10 лет*</a:t>
                </a:r>
                <a:endParaRPr lang="ru-RU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C8209B89-E05D-4924-A7F9-D92FBF172AB5}"/>
                  </a:ext>
                </a:extLst>
              </p:cNvPr>
              <p:cNvSpPr/>
              <p:nvPr/>
            </p:nvSpPr>
            <p:spPr>
              <a:xfrm>
                <a:off x="1131446" y="1637827"/>
                <a:ext cx="883790" cy="536104"/>
              </a:xfrm>
              <a:prstGeom prst="ellipse">
                <a:avLst/>
              </a:prstGeom>
              <a:solidFill>
                <a:schemeClr val="bg1"/>
              </a:solidFill>
            </p:spPr>
            <p:txBody>
              <a:bodyPr wrap="square" lIns="0" tIns="72000" rIns="0" bIns="0" anchor="ctr">
                <a:noAutofit/>
              </a:bodyPr>
              <a:lstStyle/>
              <a:p>
                <a:pPr algn="ctr" defTabSz="457203">
                  <a:lnSpc>
                    <a:spcPts val="1774"/>
                  </a:lnSpc>
                  <a:spcBef>
                    <a:spcPts val="675"/>
                  </a:spcBef>
                  <a:defRPr/>
                </a:pPr>
                <a:endPara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Скругленный прямоугольник 7">
              <a:extLst>
                <a:ext uri="{FF2B5EF4-FFF2-40B4-BE49-F238E27FC236}">
                  <a16:creationId xmlns:a16="http://schemas.microsoft.com/office/drawing/2014/main" id="{858DEC77-09D3-4DEE-95EA-242362236AEF}"/>
                </a:ext>
              </a:extLst>
            </p:cNvPr>
            <p:cNvSpPr/>
            <p:nvPr/>
          </p:nvSpPr>
          <p:spPr>
            <a:xfrm>
              <a:off x="4646391" y="919309"/>
              <a:ext cx="4126493" cy="2511325"/>
            </a:xfrm>
            <a:prstGeom prst="roundRect">
              <a:avLst>
                <a:gd name="adj" fmla="val 5655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с двумя скругленными соседними углами 9">
              <a:extLst>
                <a:ext uri="{FF2B5EF4-FFF2-40B4-BE49-F238E27FC236}">
                  <a16:creationId xmlns:a16="http://schemas.microsoft.com/office/drawing/2014/main" id="{075F30E0-23FC-429D-A554-6CED19CF2802}"/>
                </a:ext>
              </a:extLst>
            </p:cNvPr>
            <p:cNvSpPr/>
            <p:nvPr/>
          </p:nvSpPr>
          <p:spPr>
            <a:xfrm>
              <a:off x="4651902" y="925001"/>
              <a:ext cx="4120982" cy="363315"/>
            </a:xfrm>
            <a:prstGeom prst="round2SameRect">
              <a:avLst>
                <a:gd name="adj1" fmla="val 36050"/>
                <a:gd name="adj2" fmla="val 0"/>
              </a:avLst>
            </a:prstGeom>
            <a:solidFill>
              <a:schemeClr val="tx2"/>
            </a:solidFill>
          </p:spPr>
          <p:txBody>
            <a:bodyPr wrap="square" tIns="0" anchor="ctr">
              <a:noAutofit/>
            </a:bodyPr>
            <a:lstStyle/>
            <a:p>
              <a:pPr algn="ctr">
                <a:lnSpc>
                  <a:spcPts val="1774"/>
                </a:lnSpc>
                <a:spcBef>
                  <a:spcPts val="675"/>
                </a:spcBef>
                <a:defRPr/>
              </a:pPr>
              <a:r>
                <a:rPr lang="ru-RU" altLang="ru-RU" b="1" dirty="0">
                  <a:solidFill>
                    <a:schemeClr val="bg1"/>
                  </a:solidFill>
                </a:rPr>
                <a:t>Для нерезидентов</a:t>
              </a: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840E1AF8-6078-4371-BDC9-BD1E73521CF2}"/>
                </a:ext>
              </a:extLst>
            </p:cNvPr>
            <p:cNvSpPr/>
            <p:nvPr/>
          </p:nvSpPr>
          <p:spPr>
            <a:xfrm>
              <a:off x="4898143" y="1435592"/>
              <a:ext cx="655769" cy="655200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200" b="1" kern="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04FCE2A-A641-44FD-BF5E-C7924E433E85}"/>
                </a:ext>
              </a:extLst>
            </p:cNvPr>
            <p:cNvSpPr/>
            <p:nvPr/>
          </p:nvSpPr>
          <p:spPr>
            <a:xfrm>
              <a:off x="4946391" y="1491074"/>
              <a:ext cx="552226" cy="55080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7251F5A1-6439-4C2C-B379-887A80012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1971" y="2179591"/>
              <a:ext cx="100106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538163" indent="6731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5715" indent="0" algn="ctr">
                <a:spcBef>
                  <a:spcPts val="95"/>
                </a:spcBef>
              </a:pP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Общий размер страховых взносов</a:t>
              </a: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39FD5505-6440-4C6E-A3BD-B0C67265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9857" y="2178641"/>
              <a:ext cx="10817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538163" indent="6731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5715" indent="0" algn="ctr">
                <a:spcBef>
                  <a:spcPts val="95"/>
                </a:spcBef>
              </a:pP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</a:t>
              </a:r>
              <a:b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прибыль </a:t>
              </a:r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ject 34">
              <a:extLst>
                <a:ext uri="{FF2B5EF4-FFF2-40B4-BE49-F238E27FC236}">
                  <a16:creationId xmlns:a16="http://schemas.microsoft.com/office/drawing/2014/main" id="{15E893D0-907D-400B-AC55-FAD4B5501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1080" y="2178641"/>
              <a:ext cx="8232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43013" indent="-1428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5081" indent="0" algn="ctr">
                <a:spcBef>
                  <a:spcPts val="254"/>
                </a:spcBef>
              </a:pP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 </a:t>
              </a:r>
              <a:b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землю</a:t>
              </a:r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6D66C62C-FEA6-42C4-8B43-5973FF305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2527" y="2176483"/>
              <a:ext cx="11688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43013" indent="-1428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5081" indent="0" algn="ctr">
                <a:spcBef>
                  <a:spcPts val="254"/>
                </a:spcBef>
              </a:pP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 </a:t>
              </a:r>
              <a:b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имущество</a:t>
              </a: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602C4C80-FDBB-4409-A520-FA7C9B551575}"/>
                </a:ext>
              </a:extLst>
            </p:cNvPr>
            <p:cNvSpPr/>
            <p:nvPr/>
          </p:nvSpPr>
          <p:spPr>
            <a:xfrm>
              <a:off x="7690582" y="1452285"/>
              <a:ext cx="655769" cy="655200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200" b="1" kern="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62D6D11E-87F5-48E2-A136-C4B01A5FB33C}"/>
                </a:ext>
              </a:extLst>
            </p:cNvPr>
            <p:cNvSpPr/>
            <p:nvPr/>
          </p:nvSpPr>
          <p:spPr>
            <a:xfrm>
              <a:off x="6769282" y="1460646"/>
              <a:ext cx="655769" cy="6399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200" b="1" kern="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2DDDBA17-21E5-42AA-B332-1A83B2AA8BD2}"/>
                </a:ext>
              </a:extLst>
            </p:cNvPr>
            <p:cNvSpPr/>
            <p:nvPr/>
          </p:nvSpPr>
          <p:spPr>
            <a:xfrm>
              <a:off x="5853957" y="1436964"/>
              <a:ext cx="655769" cy="655200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200" b="1" kern="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6C40648A-A410-4C0A-B9CC-F2464903C73F}"/>
                </a:ext>
              </a:extLst>
            </p:cNvPr>
            <p:cNvSpPr/>
            <p:nvPr/>
          </p:nvSpPr>
          <p:spPr>
            <a:xfrm>
              <a:off x="5902651" y="1494658"/>
              <a:ext cx="552226" cy="55080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FB4A001B-93EC-4711-818C-308F0602A90C}"/>
                </a:ext>
              </a:extLst>
            </p:cNvPr>
            <p:cNvSpPr/>
            <p:nvPr/>
          </p:nvSpPr>
          <p:spPr>
            <a:xfrm>
              <a:off x="6821053" y="1512055"/>
              <a:ext cx="552226" cy="55080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0972AE35-4F58-4F34-8D21-7A88B7ED91C8}"/>
                </a:ext>
              </a:extLst>
            </p:cNvPr>
            <p:cNvSpPr/>
            <p:nvPr/>
          </p:nvSpPr>
          <p:spPr>
            <a:xfrm>
              <a:off x="7742353" y="1505616"/>
              <a:ext cx="552226" cy="55080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3335E32-C757-4115-8FA0-3D31AC6E9EBC}"/>
                </a:ext>
              </a:extLst>
            </p:cNvPr>
            <p:cNvSpPr txBox="1"/>
            <p:nvPr/>
          </p:nvSpPr>
          <p:spPr>
            <a:xfrm>
              <a:off x="615445" y="1608655"/>
              <a:ext cx="605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7,6%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DCAB422-5A08-4AA2-9741-805D7DDEC4F7}"/>
                </a:ext>
              </a:extLst>
            </p:cNvPr>
            <p:cNvSpPr txBox="1"/>
            <p:nvPr/>
          </p:nvSpPr>
          <p:spPr>
            <a:xfrm>
              <a:off x="4985254" y="1612799"/>
              <a:ext cx="799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4D607B3-A3EB-4165-B4D2-8A6E521C209C}"/>
                </a:ext>
              </a:extLst>
            </p:cNvPr>
            <p:cNvSpPr txBox="1"/>
            <p:nvPr/>
          </p:nvSpPr>
          <p:spPr>
            <a:xfrm>
              <a:off x="5936131" y="1616169"/>
              <a:ext cx="57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8E37CE0-921E-4C09-8540-A1EC6BF8B341}"/>
                </a:ext>
              </a:extLst>
            </p:cNvPr>
            <p:cNvSpPr txBox="1"/>
            <p:nvPr/>
          </p:nvSpPr>
          <p:spPr>
            <a:xfrm>
              <a:off x="6821808" y="1633566"/>
              <a:ext cx="619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1,5%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733AB66-7204-4CAC-ACF6-3CA2F49066F6}"/>
                </a:ext>
              </a:extLst>
            </p:cNvPr>
            <p:cNvSpPr txBox="1"/>
            <p:nvPr/>
          </p:nvSpPr>
          <p:spPr>
            <a:xfrm>
              <a:off x="7748748" y="1628431"/>
              <a:ext cx="799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2,2%</a:t>
              </a:r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8D04CCC1-F6DC-4FEC-90D4-0013D244385E}"/>
                </a:ext>
              </a:extLst>
            </p:cNvPr>
            <p:cNvSpPr/>
            <p:nvPr/>
          </p:nvSpPr>
          <p:spPr>
            <a:xfrm>
              <a:off x="1578948" y="1435592"/>
              <a:ext cx="655200" cy="6552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C99555E1-A9C7-4C50-8BFC-5774AA15FAEB}"/>
                </a:ext>
              </a:extLst>
            </p:cNvPr>
            <p:cNvSpPr/>
            <p:nvPr/>
          </p:nvSpPr>
          <p:spPr>
            <a:xfrm>
              <a:off x="1632133" y="1490778"/>
              <a:ext cx="550800" cy="55080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ACA19A9-A997-4BB6-8D13-0A0A41A6F8BF}"/>
                </a:ext>
              </a:extLst>
            </p:cNvPr>
            <p:cNvSpPr txBox="1"/>
            <p:nvPr/>
          </p:nvSpPr>
          <p:spPr>
            <a:xfrm>
              <a:off x="1690733" y="1608288"/>
              <a:ext cx="553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55069311-772D-4018-8B42-EA3B5119F151}"/>
                </a:ext>
              </a:extLst>
            </p:cNvPr>
            <p:cNvSpPr/>
            <p:nvPr/>
          </p:nvSpPr>
          <p:spPr>
            <a:xfrm>
              <a:off x="2537810" y="1435592"/>
              <a:ext cx="655200" cy="6552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2FD44002-209E-411B-BC1B-F333D4F4C83B}"/>
                </a:ext>
              </a:extLst>
            </p:cNvPr>
            <p:cNvSpPr/>
            <p:nvPr/>
          </p:nvSpPr>
          <p:spPr>
            <a:xfrm>
              <a:off x="2590010" y="1493189"/>
              <a:ext cx="550800" cy="55080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0779B878-D6DE-41DA-94E0-509008B5674E}"/>
                </a:ext>
              </a:extLst>
            </p:cNvPr>
            <p:cNvSpPr/>
            <p:nvPr/>
          </p:nvSpPr>
          <p:spPr>
            <a:xfrm>
              <a:off x="3556962" y="1435161"/>
              <a:ext cx="655200" cy="6552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2AB07CD-5F08-43D2-97F7-E0E5B8E863DD}"/>
                </a:ext>
              </a:extLst>
            </p:cNvPr>
            <p:cNvSpPr/>
            <p:nvPr/>
          </p:nvSpPr>
          <p:spPr>
            <a:xfrm>
              <a:off x="3611350" y="1487971"/>
              <a:ext cx="550800" cy="55080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lIns="0" tIns="72000" rIns="0" bIns="0" anchor="ctr">
              <a:noAutofit/>
            </a:bodyPr>
            <a:lstStyle/>
            <a:p>
              <a:pPr algn="ctr" defTabSz="457203">
                <a:lnSpc>
                  <a:spcPts val="1774"/>
                </a:lnSpc>
                <a:spcBef>
                  <a:spcPts val="675"/>
                </a:spcBef>
                <a:defRPr/>
              </a:pP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B29F79-9CC1-43AA-8764-269254961B95}"/>
                </a:ext>
              </a:extLst>
            </p:cNvPr>
            <p:cNvSpPr txBox="1"/>
            <p:nvPr/>
          </p:nvSpPr>
          <p:spPr>
            <a:xfrm>
              <a:off x="3684024" y="1616170"/>
              <a:ext cx="494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A8E317E-6554-470E-B156-C64AB240F0B9}"/>
                </a:ext>
              </a:extLst>
            </p:cNvPr>
            <p:cNvSpPr txBox="1"/>
            <p:nvPr/>
          </p:nvSpPr>
          <p:spPr>
            <a:xfrm>
              <a:off x="2659817" y="1622459"/>
              <a:ext cx="448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</p:grpSp>
      <p:sp>
        <p:nvSpPr>
          <p:cNvPr id="53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22">
            <a:extLst>
              <a:ext uri="{FF2B5EF4-FFF2-40B4-BE49-F238E27FC236}">
                <a16:creationId xmlns:a16="http://schemas.microsoft.com/office/drawing/2014/main" id="{BB44546C-EAF8-48C9-AC2E-8E68A54E2D9C}"/>
              </a:ext>
            </a:extLst>
          </p:cNvPr>
          <p:cNvSpPr/>
          <p:nvPr/>
        </p:nvSpPr>
        <p:spPr>
          <a:xfrm rot="5400000" flipV="1">
            <a:off x="3890978" y="5615239"/>
            <a:ext cx="1443784" cy="5438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FC7464-E5AA-4813-B0E3-C6A34DADAD33}"/>
              </a:ext>
            </a:extLst>
          </p:cNvPr>
          <p:cNvSpPr txBox="1"/>
          <p:nvPr/>
        </p:nvSpPr>
        <p:spPr>
          <a:xfrm>
            <a:off x="4626383" y="4888111"/>
            <a:ext cx="415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 и земельные участки предоставляются с торгов.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Размер арендной платы в год</a:t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площадь * ставка арендной платы.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арендной платы за земельный участок </a:t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на основании законодательства РФ.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FE4F8-7A59-4698-9C0F-C2F9B2511138}"/>
              </a:ext>
            </a:extLst>
          </p:cNvPr>
          <p:cNvSpPr txBox="1"/>
          <p:nvPr/>
        </p:nvSpPr>
        <p:spPr>
          <a:xfrm>
            <a:off x="298145" y="4248882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льготы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76652-9870-427B-9124-AFF2B049CE49}"/>
              </a:ext>
            </a:extLst>
          </p:cNvPr>
          <p:cNvSpPr txBox="1"/>
          <p:nvPr/>
        </p:nvSpPr>
        <p:spPr>
          <a:xfrm>
            <a:off x="1039540" y="4639982"/>
            <a:ext cx="2931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резидентов ТОР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CE6185-F82D-43DF-9C86-18B2F946B833}"/>
              </a:ext>
            </a:extLst>
          </p:cNvPr>
          <p:cNvSpPr txBox="1"/>
          <p:nvPr/>
        </p:nvSpPr>
        <p:spPr>
          <a:xfrm>
            <a:off x="5328615" y="4639982"/>
            <a:ext cx="2931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нерезидентов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5413" y="6330464"/>
            <a:ext cx="8145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* Данная льгота для ТОСЭР «Железногорск» закончилась в феврале 2021 года, на рассмотрении в Правительстве РФ решение о ее продлении.</a:t>
            </a:r>
          </a:p>
        </p:txBody>
      </p:sp>
      <p:sp>
        <p:nvSpPr>
          <p:cNvPr id="80" name="object 34">
            <a:extLst>
              <a:ext uri="{FF2B5EF4-FFF2-40B4-BE49-F238E27FC236}">
                <a16:creationId xmlns:a16="http://schemas.microsoft.com/office/drawing/2014/main" id="{465E98B0-945E-463B-B957-50D7F7150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3702604"/>
            <a:ext cx="4508500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43013" indent="-142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60780">
              <a:lnSpc>
                <a:spcPct val="100000"/>
              </a:lnSpc>
              <a:tabLst>
                <a:tab pos="397129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НДПИ –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понижающие коэффициенты:</a:t>
            </a:r>
            <a:r>
              <a:rPr lang="ru-RU" sz="1100" dirty="0">
                <a:solidFill>
                  <a:srgbClr val="00AFEF"/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0</a:t>
            </a:r>
            <a:r>
              <a:rPr lang="ru-RU" sz="1100" spc="-5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–</a:t>
            </a:r>
            <a:r>
              <a:rPr lang="ru-RU" sz="1100" spc="-6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</a:t>
            </a:r>
            <a:r>
              <a:rPr lang="ru-RU" sz="1100" spc="-1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е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рвы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24</a:t>
            </a:r>
            <a:r>
              <a:rPr lang="ru-RU" sz="1100" spc="-5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П;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; </a:t>
            </a:r>
            <a:r>
              <a:rPr lang="ru-RU" sz="1100" spc="-7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0,2</a:t>
            </a:r>
            <a:r>
              <a:rPr lang="ru-RU" sz="1100" spc="-4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–</a:t>
            </a:r>
            <a:r>
              <a:rPr lang="ru-RU" sz="1100" spc="-6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5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25-48</a:t>
            </a:r>
            <a:r>
              <a:rPr lang="ru-RU" sz="1100" spc="-3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НП; </a:t>
            </a:r>
            <a:r>
              <a:rPr lang="ru-RU" sz="1100" spc="-7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0,4</a:t>
            </a:r>
            <a:r>
              <a:rPr lang="ru-RU" sz="1100" spc="-4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–</a:t>
            </a:r>
            <a:r>
              <a:rPr lang="ru-RU" sz="1100" spc="-6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5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49-72</a:t>
            </a:r>
            <a:r>
              <a:rPr lang="ru-RU" sz="1100" spc="-3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НП;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0,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6</a:t>
            </a:r>
            <a:r>
              <a:rPr lang="ru-RU" sz="1100" spc="-6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–</a:t>
            </a:r>
            <a:r>
              <a:rPr lang="ru-RU" sz="1100" spc="-5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73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-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96</a:t>
            </a:r>
            <a:r>
              <a:rPr lang="ru-RU" sz="1100" spc="-5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НП; </a:t>
            </a:r>
            <a:r>
              <a:rPr lang="ru-RU" sz="1100" spc="-7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0,8</a:t>
            </a:r>
            <a:r>
              <a:rPr lang="ru-RU" sz="1100" spc="-5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–</a:t>
            </a:r>
            <a:r>
              <a:rPr lang="ru-RU" sz="1100" spc="-7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1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97-120</a:t>
            </a:r>
            <a:r>
              <a:rPr lang="ru-RU" sz="1100" spc="41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НП;  </a:t>
            </a:r>
            <a:r>
              <a:rPr lang="ru-RU" sz="1100" spc="24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1</a:t>
            </a:r>
            <a:r>
              <a:rPr lang="ru-RU" sz="1100" spc="-6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–</a:t>
            </a:r>
            <a:r>
              <a:rPr lang="ru-RU" sz="1100" spc="-7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</a:t>
            </a:r>
            <a:r>
              <a:rPr lang="ru-RU" sz="1100" spc="-3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100" spc="135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121</a:t>
            </a:r>
            <a:r>
              <a:rPr lang="ru-RU" sz="1100" spc="-60" dirty="0">
                <a:solidFill>
                  <a:schemeClr val="accent1">
                    <a:lumMod val="50000"/>
                  </a:schemeClr>
                </a:solidFill>
                <a:latin typeface="Maiandra GD"/>
                <a:cs typeface="Maiandra GD"/>
              </a:rPr>
              <a:t>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НП</a:t>
            </a:r>
            <a:r>
              <a:rPr lang="ru-RU" sz="1100" spc="-3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и</a:t>
            </a:r>
            <a:r>
              <a:rPr lang="ru-RU" sz="1100" spc="-4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далее.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0" marR="5081" indent="0" algn="ctr">
              <a:spcBef>
                <a:spcPts val="254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34">
            <a:extLst>
              <a:ext uri="{FF2B5EF4-FFF2-40B4-BE49-F238E27FC236}">
                <a16:creationId xmlns:a16="http://schemas.microsoft.com/office/drawing/2014/main" id="{465E98B0-945E-463B-B957-50D7F7150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753404"/>
            <a:ext cx="4508500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43013" indent="-142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60780">
              <a:lnSpc>
                <a:spcPct val="100000"/>
              </a:lnSpc>
              <a:tabLst>
                <a:tab pos="3971290" algn="l"/>
              </a:tabLs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НДПИ –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ставка.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0" marR="5081" indent="0" algn="ctr">
              <a:spcBef>
                <a:spcPts val="254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052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Льготы по проверкам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4500" y="1650999"/>
          <a:ext cx="8102601" cy="4289798"/>
        </p:xfrm>
        <a:graphic>
          <a:graphicData uri="http://schemas.openxmlformats.org/drawingml/2006/table">
            <a:tbl>
              <a:tblPr/>
              <a:tblGrid>
                <a:gridCol w="1774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ОБЩИЙ РЕЖИМ</a:t>
                      </a: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ТОСЭР</a:t>
                      </a: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график проверок</a:t>
                      </a: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55832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устанавливается проверяющими  органами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подлежит согласованию с  Минэкономразвития России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сроки проведения проверок:</a:t>
                      </a: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55832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не более 20 рабочих дней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не более 15 рабочих дней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очередные</a:t>
                      </a: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55832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не более 50 часов для малого предприятия </a:t>
                      </a: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не более 15 часов для микропредприятия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не более 40 часов для малого предприятия</a:t>
                      </a: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не более 10 часов для микропредприятия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2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сроки проведения проверок:  внеочередные</a:t>
                      </a: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(c</a:t>
                      </a: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пецпроверки, расследования,  экспертизы) 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55832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+ 20 часов для малого предприятия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+ 15 часов для микро предприятия 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1F497D"/>
                        </a:solidFill>
                        <a:latin typeface="Arial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+ 10 часов для малого  предприятия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+ 10 часов для микропредприятия 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1F497D"/>
                        </a:solidFill>
                        <a:latin typeface="Arial"/>
                      </a:endParaRP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внеплановые </a:t>
                      </a:r>
                    </a:p>
                  </a:txBody>
                  <a:tcPr marL="111663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устанавливаются проверяющими  органами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Arial"/>
                        </a:rPr>
                        <a:t>по согласованию с уполномоченным ФОИВ, в  установленном им порядке </a:t>
                      </a:r>
                    </a:p>
                  </a:txBody>
                  <a:tcPr marL="334990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619588"/>
            <a:ext cx="8115299" cy="320212"/>
          </a:xfrm>
        </p:spPr>
        <p:txBody>
          <a:bodyPr/>
          <a:lstStyle/>
          <a:p>
            <a:pPr marL="342900" indent="-342900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Упрощенные процедуры оформления строительной документации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400" y="1133961"/>
            <a:ext cx="8534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249554" indent="-287020">
              <a:buChar char="•"/>
              <a:tabLst>
                <a:tab pos="299085" algn="l"/>
                <a:tab pos="299720" algn="l"/>
              </a:tabLst>
            </a:pPr>
            <a:endParaRPr lang="ru-RU" spc="1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9085" marR="249554" indent="-287020">
              <a:buChar char="•"/>
              <a:tabLst>
                <a:tab pos="299085" algn="l"/>
                <a:tab pos="299720" algn="l"/>
              </a:tabLst>
            </a:pPr>
            <a:r>
              <a:rPr lang="ru-RU" spc="-10" dirty="0">
                <a:solidFill>
                  <a:srgbClr val="002060"/>
                </a:solidFill>
                <a:latin typeface="Arial"/>
                <a:cs typeface="Arial"/>
              </a:rPr>
              <a:t>Решение о подготовке документации по планировке территории опережающего ТОСЭР принимает ФОИВ. Документация по планировке  ТОСЭР </a:t>
            </a:r>
            <a:r>
              <a:rPr lang="ru-RU" spc="-40" dirty="0">
                <a:solidFill>
                  <a:srgbClr val="002060"/>
                </a:solidFill>
                <a:latin typeface="Arial"/>
                <a:cs typeface="Arial"/>
              </a:rPr>
              <a:t>подготавливается управляющей компанией.</a:t>
            </a:r>
          </a:p>
          <a:p>
            <a:pPr marL="299085" marR="249554" indent="-287020">
              <a:buChar char="•"/>
              <a:tabLst>
                <a:tab pos="299085" algn="l"/>
                <a:tab pos="299720" algn="l"/>
              </a:tabLst>
            </a:pPr>
            <a:r>
              <a:rPr lang="ru-RU" spc="-40" dirty="0">
                <a:solidFill>
                  <a:srgbClr val="002060"/>
                </a:solidFill>
                <a:latin typeface="Arial"/>
                <a:cs typeface="Arial"/>
              </a:rPr>
              <a:t>Подготовка и утверждение документации по планировке ТОСЭР допускаются при отсутствии документов территориального планирования.</a:t>
            </a:r>
          </a:p>
          <a:p>
            <a:pPr marL="299085" marR="249554" indent="-287020">
              <a:buChar char="•"/>
              <a:tabLst>
                <a:tab pos="299085" algn="l"/>
                <a:tab pos="299720" algn="l"/>
              </a:tabLst>
            </a:pPr>
            <a:r>
              <a:rPr lang="ru-RU" spc="-10" dirty="0">
                <a:solidFill>
                  <a:srgbClr val="002060"/>
                </a:solidFill>
                <a:latin typeface="Arial"/>
                <a:cs typeface="Arial"/>
              </a:rPr>
              <a:t>Вид разрешенного использования земельных участков устанавливается в соответствии с документацией по планировке ТОСЭР.</a:t>
            </a:r>
          </a:p>
          <a:p>
            <a:pPr marL="299085" marR="249554" indent="-287020">
              <a:buFontTx/>
              <a:buChar char="•"/>
              <a:tabLst>
                <a:tab pos="299085" algn="l"/>
                <a:tab pos="299720" algn="l"/>
              </a:tabLst>
            </a:pPr>
            <a:r>
              <a:rPr lang="ru-RU" spc="-5" dirty="0">
                <a:solidFill>
                  <a:srgbClr val="002060"/>
                </a:solidFill>
                <a:latin typeface="Arial"/>
                <a:cs typeface="Arial"/>
              </a:rPr>
              <a:t>Для размещения объектов инфраструктуры ТОСЭР в лесах допускается осуществление выборочных </a:t>
            </a:r>
            <a:r>
              <a:rPr lang="ru-RU" spc="-10" dirty="0">
                <a:solidFill>
                  <a:srgbClr val="002060"/>
                </a:solidFill>
                <a:latin typeface="Arial"/>
                <a:cs typeface="Arial"/>
              </a:rPr>
              <a:t>и сплошных рубок лесных насаждений.</a:t>
            </a:r>
          </a:p>
          <a:p>
            <a:pPr marL="299085" marR="249554" indent="-287020">
              <a:buChar char="•"/>
              <a:tabLst>
                <a:tab pos="299085" algn="l"/>
                <a:tab pos="299720" algn="l"/>
              </a:tabLst>
            </a:pPr>
            <a:r>
              <a:rPr lang="ru-RU" spc="-5" dirty="0">
                <a:solidFill>
                  <a:srgbClr val="002060"/>
                </a:solidFill>
                <a:latin typeface="Arial"/>
                <a:cs typeface="Arial"/>
              </a:rPr>
              <a:t>В целях размещения объектов инфраструктуры ТОСЭР допускается размещение соответствующих объектов на землях лесного фонда.</a:t>
            </a:r>
          </a:p>
          <a:p>
            <a:pPr marL="299085" marR="249554" indent="-287020">
              <a:buChar char="•"/>
              <a:tabLst>
                <a:tab pos="299085" algn="l"/>
                <a:tab pos="299720" algn="l"/>
              </a:tabLst>
            </a:pPr>
            <a:r>
              <a:rPr lang="ru-RU" spc="10" dirty="0">
                <a:solidFill>
                  <a:srgbClr val="002060"/>
                </a:solidFill>
                <a:latin typeface="Arial"/>
                <a:cs typeface="Arial"/>
              </a:rPr>
              <a:t>До </a:t>
            </a:r>
            <a:r>
              <a:rPr lang="ru-RU" spc="-10" dirty="0">
                <a:solidFill>
                  <a:srgbClr val="002060"/>
                </a:solidFill>
                <a:latin typeface="Arial"/>
                <a:cs typeface="Arial"/>
              </a:rPr>
              <a:t>выдачи </a:t>
            </a:r>
            <a:r>
              <a:rPr lang="ru-RU" spc="-5" dirty="0">
                <a:solidFill>
                  <a:srgbClr val="002060"/>
                </a:solidFill>
                <a:latin typeface="Arial"/>
                <a:cs typeface="Arial"/>
              </a:rPr>
              <a:t>разрешения на </a:t>
            </a:r>
            <a:r>
              <a:rPr lang="ru-RU" spc="-10" dirty="0">
                <a:solidFill>
                  <a:srgbClr val="002060"/>
                </a:solidFill>
                <a:latin typeface="Arial"/>
                <a:cs typeface="Arial"/>
              </a:rPr>
              <a:t>строительство </a:t>
            </a:r>
            <a:r>
              <a:rPr lang="ru-RU" spc="-15" dirty="0">
                <a:solidFill>
                  <a:srgbClr val="002060"/>
                </a:solidFill>
                <a:latin typeface="Arial"/>
                <a:cs typeface="Arial"/>
              </a:rPr>
              <a:t>объектов </a:t>
            </a:r>
            <a:r>
              <a:rPr lang="ru-RU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pc="-20" dirty="0">
                <a:solidFill>
                  <a:srgbClr val="002060"/>
                </a:solidFill>
                <a:latin typeface="Arial"/>
                <a:cs typeface="Arial"/>
              </a:rPr>
              <a:t>подготовительные</a:t>
            </a:r>
            <a:r>
              <a:rPr lang="ru-RU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pc="-10" dirty="0">
                <a:solidFill>
                  <a:srgbClr val="002060"/>
                </a:solidFill>
                <a:latin typeface="Arial"/>
                <a:cs typeface="Arial"/>
              </a:rPr>
              <a:t>работы</a:t>
            </a:r>
            <a:r>
              <a:rPr lang="ru-RU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Arial"/>
                <a:cs typeface="Arial"/>
              </a:rPr>
              <a:t>могут выполняться с даты  представления проектной документации. </a:t>
            </a:r>
          </a:p>
          <a:p>
            <a:pPr marL="299085" marR="249554" indent="-287020">
              <a:buChar char="•"/>
              <a:tabLst>
                <a:tab pos="299085" algn="l"/>
                <a:tab pos="299720" algn="l"/>
              </a:tabLst>
            </a:pPr>
            <a:r>
              <a:rPr lang="ru-RU" spc="-5" dirty="0">
                <a:solidFill>
                  <a:srgbClr val="002060"/>
                </a:solidFill>
                <a:latin typeface="Arial"/>
                <a:cs typeface="Arial"/>
              </a:rPr>
              <a:t>Срок экологической экспертизы — не более 45 суток</a:t>
            </a:r>
          </a:p>
          <a:p>
            <a:pPr marL="299085"/>
            <a:r>
              <a:rPr lang="ru-RU" spc="-5" dirty="0">
                <a:solidFill>
                  <a:srgbClr val="002060"/>
                </a:solidFill>
                <a:latin typeface="Arial"/>
                <a:cs typeface="Arial"/>
              </a:rPr>
              <a:t>(нормативный срок — 60 суток).</a:t>
            </a:r>
          </a:p>
          <a:p>
            <a:pPr marL="299085" marR="967105" indent="-287020">
              <a:buChar char="•"/>
              <a:tabLst>
                <a:tab pos="299085" algn="l"/>
                <a:tab pos="299720" algn="l"/>
              </a:tabLst>
            </a:pPr>
            <a:endParaRPr lang="ru-RU" spc="-15" baseline="1388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9085"/>
            <a:endParaRPr lang="ru-RU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9085"/>
            <a:endParaRPr lang="ru-RU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9085"/>
            <a:endParaRPr lang="ru-RU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9085"/>
            <a:endParaRPr lang="ru-RU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endParaRPr lang="ru-RU" spc="-1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3" y="8608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Функции управляющей компании в ТОСЭР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61" y="1149760"/>
            <a:ext cx="87725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ведет реестр резидентов ТОСЭР, представляет в органы государственной власти местного самоуправления документы, подтверждающие статус резидента ТОСЭР;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обеспечивает функционирование объектов инфраструктуры ТОСЭР и (или) организует обеспечение их функционирования;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организовывает предоставление резидентам ТОСЭР услуг, необходимых для осуществления деятельности на ТОСЭР (в том числе юридических услуг, услуг по ведению бухгалтерского учета, услуг по таможенному оформлению);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размещает на своем официальном сайте сведения о наличии земельных участков и иного недвижимого имущества, расположенных на ТОСЭР и подлежащих сдаче в аренду;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получает технические условия подключения (технологического присоединения) к сетям инженерно-технического обеспечения и осуществляет передачу этих условий индивидуальным предпринимателям, юридическим лицам, осуществляющим строительство или реконструкцию;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выступает в качестве застройщика объектов инфраструктуры ТОСЭР.</a:t>
            </a:r>
          </a:p>
          <a:p>
            <a:pPr>
              <a:buFont typeface="Arial"/>
              <a:buChar char="•"/>
            </a:pPr>
            <a:endParaRPr lang="ru-RU" b="1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04F1F-6353-4A7F-BD9D-134CBBF3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" y="873588"/>
            <a:ext cx="6781426" cy="330200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Требования к резидентам ТОСЭР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6F9C0A27-4FE9-4213-AB9D-ABB963776E24}"/>
              </a:ext>
            </a:extLst>
          </p:cNvPr>
          <p:cNvSpPr/>
          <p:nvPr/>
        </p:nvSpPr>
        <p:spPr>
          <a:xfrm rot="10800000">
            <a:off x="372473" y="1279307"/>
            <a:ext cx="696110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654388" y="1584609"/>
            <a:ext cx="7676812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Регистрация</a:t>
            </a:r>
            <a:r>
              <a:rPr sz="2000" spc="26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10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юридического</a:t>
            </a:r>
            <a:r>
              <a:rPr sz="2000" spc="24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лица</a:t>
            </a:r>
            <a:r>
              <a:rPr sz="2000" spc="23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и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355600" marR="604520">
              <a:lnSpc>
                <a:spcPct val="100000"/>
              </a:lnSpc>
            </a:pPr>
            <a:r>
              <a:rPr sz="2000" spc="10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осуществление</a:t>
            </a:r>
            <a:r>
              <a:rPr sz="2000" spc="27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sz="2000" spc="28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000" spc="22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10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границах </a:t>
            </a:r>
            <a:r>
              <a:rPr sz="2000" spc="-54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95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территории</a:t>
            </a:r>
            <a:r>
              <a:rPr sz="2000" spc="25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7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ТОСЭР</a:t>
            </a:r>
            <a:r>
              <a:rPr lang="en-US" sz="2000" spc="7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pc="7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spc="7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включение в программу изменения границ ТОСЭР ЗАТО «Железногорск»)</a:t>
            </a:r>
            <a:endParaRPr sz="20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" pitchFamily="34" charset="0"/>
              <a:cs typeface="Arial" pitchFamily="34" charset="0"/>
            </a:endParaRPr>
          </a:p>
          <a:p>
            <a:pPr marL="355600" marR="352425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  <a:tab pos="3438525" algn="l"/>
              </a:tabLst>
            </a:pPr>
            <a:r>
              <a:rPr sz="2000" spc="10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Отсутствие</a:t>
            </a:r>
            <a:r>
              <a:rPr sz="2000" spc="27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10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филиалов	</a:t>
            </a:r>
            <a:r>
              <a:rPr sz="200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spc="18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представительств </a:t>
            </a:r>
            <a:r>
              <a:rPr sz="2000" spc="-54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6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sz="2000" spc="22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9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пределами</a:t>
            </a:r>
            <a:r>
              <a:rPr sz="2000" spc="26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7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ТОСЭР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B3D60"/>
              </a:buClr>
              <a:buFont typeface="Arial"/>
              <a:buChar char="•"/>
            </a:pPr>
            <a:endParaRPr sz="2250">
              <a:latin typeface="Arial" pitchFamily="34" charset="0"/>
              <a:cs typeface="Arial" pitchFamily="34" charset="0"/>
            </a:endParaRPr>
          </a:p>
          <a:p>
            <a:pPr marL="355600" marR="24765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8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Соответствие</a:t>
            </a:r>
            <a:r>
              <a:rPr sz="2000" spc="1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7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Перечню</a:t>
            </a:r>
            <a:r>
              <a:rPr sz="2000" spc="18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определённых</a:t>
            </a:r>
            <a:r>
              <a:rPr sz="2000" spc="17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видов </a:t>
            </a:r>
            <a:r>
              <a:rPr sz="2000" spc="8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экономической</a:t>
            </a:r>
            <a:r>
              <a:rPr sz="2000" spc="19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деятельности,</a:t>
            </a:r>
            <a:r>
              <a:rPr sz="2000" spc="12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установленного </a:t>
            </a:r>
            <a:r>
              <a:rPr sz="2000" spc="-54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6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2000" spc="17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6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ТОСЭР</a:t>
            </a:r>
            <a:r>
              <a:rPr sz="2000" spc="165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Железногорск</a:t>
            </a:r>
            <a:r>
              <a:rPr lang="ru-RU" sz="2000" spc="8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(ОКВЭД)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B3D60"/>
              </a:buClr>
              <a:buFont typeface="Arial"/>
              <a:buChar char="•"/>
            </a:pPr>
            <a:endParaRPr sz="2250">
              <a:latin typeface="Arial" pitchFamily="34" charset="0"/>
              <a:cs typeface="Arial" pitchFamily="34" charset="0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9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Минимальный</a:t>
            </a:r>
            <a:r>
              <a:rPr sz="2000" spc="15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7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объем</a:t>
            </a:r>
            <a:r>
              <a:rPr sz="2000" spc="17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9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капитальных</a:t>
            </a:r>
            <a:r>
              <a:rPr sz="2000" spc="15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вложений </a:t>
            </a:r>
            <a:r>
              <a:rPr sz="2000" spc="9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резидентов</a:t>
            </a:r>
            <a:r>
              <a:rPr sz="2000" spc="16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6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ТОСЭР</a:t>
            </a:r>
            <a:r>
              <a:rPr sz="2000" spc="15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8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Железногорск</a:t>
            </a:r>
            <a:r>
              <a:rPr sz="2000" spc="16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sz="2000" spc="145" dirty="0">
                <a:solidFill>
                  <a:srgbClr val="1B3D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40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sz="2000" b="1" spc="180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35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sz="2000" b="1" spc="135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35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sz="2000" b="1" spc="-540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65" dirty="0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6025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ЦФО_4х3_рус_белый" id="{9707A789-C4F9-4592-8556-279FC5892764}" vid="{EECD8E70-5C1C-438D-8B41-F44ED04B9216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ЦФО_4х3_рус_белый" id="{9707A789-C4F9-4592-8556-279FC5892764}" vid="{59A650BD-6A2B-44F5-850A-175275886C2C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ЦФО_4х3_рус_белый" id="{9707A789-C4F9-4592-8556-279FC5892764}" vid="{94AE82CE-F433-47FB-BDBC-22C56E621D73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ЦФО_4х3_рус_белый" id="{9707A789-C4F9-4592-8556-279FC5892764}" vid="{74F748D0-FD94-40ED-A19B-012019921F09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ЦФО_4х3_рус_белый" id="{9707A789-C4F9-4592-8556-279FC5892764}" vid="{DF9B24EB-0BD0-4922-83A0-A1695EA25273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ЦФО_4х3_рус_белый" id="{9707A789-C4F9-4592-8556-279FC5892764}" vid="{97372CBD-063C-4EA3-9EC7-1067C3EFC9B7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ЦФО_4х3_рус_белый" id="{9707A789-C4F9-4592-8556-279FC5892764}" vid="{CCE93F5E-DF8F-41DD-B211-E16F11D19DBD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АТОМ-ТОР_Презентация_4х3_рус_белый</Template>
  <TotalTime>6893</TotalTime>
  <Words>1774</Words>
  <Application>Microsoft Office PowerPoint</Application>
  <PresentationFormat>Экран (4:3)</PresentationFormat>
  <Paragraphs>329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Maiandra GD</vt:lpstr>
      <vt:lpstr>Open Sans</vt:lpstr>
      <vt:lpstr>PT Sans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ТОСЭР «Железногорск» </vt:lpstr>
      <vt:lpstr>ТОСЭР Железногорск</vt:lpstr>
      <vt:lpstr>Текущие резиденты ТОСЭР</vt:lpstr>
      <vt:lpstr>Преимущества резидентов ТОСЭР</vt:lpstr>
      <vt:lpstr> Преференции на ТОР</vt:lpstr>
      <vt:lpstr>Льготы по проверкам</vt:lpstr>
      <vt:lpstr>    Упрощенные процедуры оформления строительной документации</vt:lpstr>
      <vt:lpstr>Функции управляющей компании в ТОСЭР</vt:lpstr>
      <vt:lpstr>Требования к резидентам ТОСЭР</vt:lpstr>
      <vt:lpstr>Разрешенные ОКВЭДы</vt:lpstr>
      <vt:lpstr>Получение статуса резидента</vt:lpstr>
      <vt:lpstr>Свободные площади промышленного парка </vt:lpstr>
      <vt:lpstr>Свободные земельные участки</vt:lpstr>
      <vt:lpstr>Инфраструктура, доступная резидентам</vt:lpstr>
      <vt:lpstr>Карта изменение границ ТОСЭР: 3 варианта</vt:lpstr>
      <vt:lpstr>Процедура получения статуса резидента через изменение границ ТОСЭР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АТОМ-ТОР управляющая компания территорий опережающего развития ЗАТО атомной отрасли</dc:title>
  <dc:creator>Артем Сарапульцев</dc:creator>
  <cp:lastModifiedBy>Атом Атом</cp:lastModifiedBy>
  <cp:revision>374</cp:revision>
  <cp:lastPrinted>2021-03-24T08:12:02Z</cp:lastPrinted>
  <dcterms:created xsi:type="dcterms:W3CDTF">2021-03-24T07:18:33Z</dcterms:created>
  <dcterms:modified xsi:type="dcterms:W3CDTF">2021-09-09T08:30:21Z</dcterms:modified>
</cp:coreProperties>
</file>